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19"/>
  </p:notesMasterIdLst>
  <p:sldIdLst>
    <p:sldId id="315" r:id="rId4"/>
    <p:sldId id="562" r:id="rId5"/>
    <p:sldId id="330" r:id="rId6"/>
    <p:sldId id="621" r:id="rId7"/>
    <p:sldId id="624" r:id="rId8"/>
    <p:sldId id="628" r:id="rId9"/>
    <p:sldId id="427" r:id="rId10"/>
    <p:sldId id="629" r:id="rId11"/>
    <p:sldId id="631" r:id="rId12"/>
    <p:sldId id="630" r:id="rId13"/>
    <p:sldId id="612" r:id="rId14"/>
    <p:sldId id="591" r:id="rId15"/>
    <p:sldId id="627" r:id="rId16"/>
    <p:sldId id="625" r:id="rId17"/>
    <p:sldId id="626" r:id="rId18"/>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86444" autoAdjust="0"/>
  </p:normalViewPr>
  <p:slideViewPr>
    <p:cSldViewPr>
      <p:cViewPr varScale="1">
        <p:scale>
          <a:sx n="95" d="100"/>
          <a:sy n="95" d="100"/>
        </p:scale>
        <p:origin x="190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2.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fileshare1\central%20office%20shared\Finance\FY2020%20Budget\Allotments\FY20%20Allotments%20-%20Working%202.06.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share1\central%20office%20shared\Finance\FY2021%20Budget\Allotments\Allotments%20Summary%20-%20New.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fileshare1\central%20office%20shared\Finance\FY2021%20Budget\Allotments\Allotments%20Summary%20-%20New.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fileshare1\central%20office%20shared\Finance\FY2021%20Budget\Allotments\Allotments%20Summary%20-%20New.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fileshare1\central%20office%20shared\Finance\FY2021%20Budget\Revenue\FY2021%20QB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ileshare1\central%20office%20shared\Finance\FY2021%20Budget\Revenue\FY2021%20QB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pauldingcountyschool-my.sharepoint.com/personal/sbarnette_paulding_k12_ga_us/Documents/Old%20H%20Drive/DOE%20Revenue-Expenditure%20Comp/2018%20Review.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52-45E7-B321-D3309F10D1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52-45E7-B321-D3309F10D1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52-45E7-B321-D3309F10D1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E52-45E7-B321-D3309F10D1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E52-45E7-B321-D3309F10D18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E52-45E7-B321-D3309F10D18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E52-45E7-B321-D3309F10D18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E52-45E7-B321-D3309F10D18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E52-45E7-B321-D3309F10D18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E52-45E7-B321-D3309F10D18F}"/>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E52-45E7-B321-D3309F10D18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E52-45E7-B321-D3309F10D18F}"/>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9E52-45E7-B321-D3309F10D18F}"/>
              </c:ext>
            </c:extLst>
          </c:dPt>
          <c:dLbls>
            <c:dLbl>
              <c:idx val="0"/>
              <c:layout>
                <c:manualLayout>
                  <c:x val="-9.1842398527630514E-2"/>
                  <c:y val="0.39203446911200118"/>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3018200682160009"/>
                      <c:h val="4.0664245835150645E-2"/>
                    </c:manualLayout>
                  </c15:layout>
                </c:ext>
                <c:ext xmlns:c16="http://schemas.microsoft.com/office/drawing/2014/chart" uri="{C3380CC4-5D6E-409C-BE32-E72D297353CC}">
                  <c16:uniqueId val="{00000001-9E52-45E7-B321-D3309F10D18F}"/>
                </c:ext>
              </c:extLst>
            </c:dLbl>
            <c:dLbl>
              <c:idx val="1"/>
              <c:layout>
                <c:manualLayout>
                  <c:x val="0.11434171854960086"/>
                  <c:y val="-3.3685855145341101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5809195069017526"/>
                      <c:h val="3.6273530293962943E-2"/>
                    </c:manualLayout>
                  </c15:layout>
                </c:ext>
                <c:ext xmlns:c16="http://schemas.microsoft.com/office/drawing/2014/chart" uri="{C3380CC4-5D6E-409C-BE32-E72D297353CC}">
                  <c16:uniqueId val="{00000003-9E52-45E7-B321-D3309F10D18F}"/>
                </c:ext>
              </c:extLst>
            </c:dLbl>
            <c:dLbl>
              <c:idx val="2"/>
              <c:layout>
                <c:manualLayout>
                  <c:x val="6.1302681992337167E-3"/>
                  <c:y val="9.714061887974931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52-45E7-B321-D3309F10D18F}"/>
                </c:ext>
              </c:extLst>
            </c:dLbl>
            <c:dLbl>
              <c:idx val="3"/>
              <c:layout>
                <c:manualLayout>
                  <c:x val="7.8197075710877883E-8"/>
                  <c:y val="2.0702891232117267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5000513754787417"/>
                      <c:h val="9.2017196984296959E-2"/>
                    </c:manualLayout>
                  </c15:layout>
                </c:ext>
                <c:ext xmlns:c16="http://schemas.microsoft.com/office/drawing/2014/chart" uri="{C3380CC4-5D6E-409C-BE32-E72D297353CC}">
                  <c16:uniqueId val="{00000007-9E52-45E7-B321-D3309F10D18F}"/>
                </c:ext>
              </c:extLst>
            </c:dLbl>
            <c:dLbl>
              <c:idx val="6"/>
              <c:layout>
                <c:manualLayout>
                  <c:x val="-5.6018351915304444E-2"/>
                  <c:y val="5.3804695118682085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14346489052956779"/>
                      <c:h val="6.366745831528095E-2"/>
                    </c:manualLayout>
                  </c15:layout>
                </c:ext>
                <c:ext xmlns:c16="http://schemas.microsoft.com/office/drawing/2014/chart" uri="{C3380CC4-5D6E-409C-BE32-E72D297353CC}">
                  <c16:uniqueId val="{0000000D-9E52-45E7-B321-D3309F10D18F}"/>
                </c:ext>
              </c:extLst>
            </c:dLbl>
            <c:dLbl>
              <c:idx val="7"/>
              <c:layout>
                <c:manualLayout>
                  <c:x val="-0.1568518417956376"/>
                  <c:y val="5.9130681520274141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9E52-45E7-B321-D3309F10D18F}"/>
                </c:ext>
              </c:extLst>
            </c:dLbl>
            <c:dLbl>
              <c:idx val="8"/>
              <c:layout>
                <c:manualLayout>
                  <c:x val="-0.11113585282034935"/>
                  <c:y val="3.0085801767894355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31714012650097323"/>
                      <c:h val="3.5340541731087735E-2"/>
                    </c:manualLayout>
                  </c15:layout>
                </c:ext>
                <c:ext xmlns:c16="http://schemas.microsoft.com/office/drawing/2014/chart" uri="{C3380CC4-5D6E-409C-BE32-E72D297353CC}">
                  <c16:uniqueId val="{00000011-9E52-45E7-B321-D3309F10D18F}"/>
                </c:ext>
              </c:extLst>
            </c:dLbl>
            <c:dLbl>
              <c:idx val="9"/>
              <c:layout>
                <c:manualLayout>
                  <c:x val="-0.20270346285778154"/>
                  <c:y val="-2.2768190992560462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34021107893040786"/>
                      <c:h val="3.7740664318286217E-2"/>
                    </c:manualLayout>
                  </c15:layout>
                </c:ext>
                <c:ext xmlns:c16="http://schemas.microsoft.com/office/drawing/2014/chart" uri="{C3380CC4-5D6E-409C-BE32-E72D297353CC}">
                  <c16:uniqueId val="{00000013-9E52-45E7-B321-D3309F10D18F}"/>
                </c:ext>
              </c:extLst>
            </c:dLbl>
            <c:dLbl>
              <c:idx val="10"/>
              <c:layout>
                <c:manualLayout>
                  <c:x val="8.4161323069497959E-2"/>
                  <c:y val="-2.5501959076741614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9799060102428787"/>
                      <c:h val="2.8439577987048641E-2"/>
                    </c:manualLayout>
                  </c15:layout>
                </c:ext>
                <c:ext xmlns:c16="http://schemas.microsoft.com/office/drawing/2014/chart" uri="{C3380CC4-5D6E-409C-BE32-E72D297353CC}">
                  <c16:uniqueId val="{00000015-9E52-45E7-B321-D3309F10D18F}"/>
                </c:ext>
              </c:extLst>
            </c:dLbl>
            <c:dLbl>
              <c:idx val="11"/>
              <c:layout>
                <c:manualLayout>
                  <c:x val="0.34964586890322813"/>
                  <c:y val="-3.5487074005862741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5387681552105607"/>
                      <c:h val="3.1462960843098527E-2"/>
                    </c:manualLayout>
                  </c15:layout>
                </c:ext>
                <c:ext xmlns:c16="http://schemas.microsoft.com/office/drawing/2014/chart" uri="{C3380CC4-5D6E-409C-BE32-E72D297353CC}">
                  <c16:uniqueId val="{00000017-9E52-45E7-B321-D3309F10D18F}"/>
                </c:ext>
              </c:extLst>
            </c:dLbl>
            <c:dLbl>
              <c:idx val="12"/>
              <c:layout>
                <c:manualLayout>
                  <c:x val="0.36091963883961758"/>
                  <c:y val="1.0084468707184113E-2"/>
                </c:manualLayout>
              </c:layout>
              <c:dLblPos val="bestFit"/>
              <c:showLegendKey val="0"/>
              <c:showVal val="1"/>
              <c:showCatName val="1"/>
              <c:showSerName val="0"/>
              <c:showPercent val="1"/>
              <c:showBubbleSize val="0"/>
              <c:extLst>
                <c:ext xmlns:c15="http://schemas.microsoft.com/office/drawing/2012/chart" uri="{CE6537A1-D6FC-4f65-9D91-7224C49458BB}">
                  <c15:layout>
                    <c:manualLayout>
                      <c:w val="0.24299256455285895"/>
                      <c:h val="3.1373664908037863E-2"/>
                    </c:manualLayout>
                  </c15:layout>
                </c:ext>
                <c:ext xmlns:c16="http://schemas.microsoft.com/office/drawing/2014/chart" uri="{C3380CC4-5D6E-409C-BE32-E72D297353CC}">
                  <c16:uniqueId val="{00000019-9E52-45E7-B321-D3309F10D18F}"/>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Presentation!$K$2:$K$14</c:f>
              <c:strCache>
                <c:ptCount val="13"/>
                <c:pt idx="0">
                  <c:v>Instruction</c:v>
                </c:pt>
                <c:pt idx="1">
                  <c:v>Special Education</c:v>
                </c:pt>
                <c:pt idx="2">
                  <c:v>Title I &amp; IV</c:v>
                </c:pt>
                <c:pt idx="3">
                  <c:v>School Administration</c:v>
                </c:pt>
                <c:pt idx="4">
                  <c:v>Media</c:v>
                </c:pt>
                <c:pt idx="5">
                  <c:v>School Nutrition Program</c:v>
                </c:pt>
                <c:pt idx="6">
                  <c:v>Transportation</c:v>
                </c:pt>
                <c:pt idx="7">
                  <c:v>Pupil Services</c:v>
                </c:pt>
                <c:pt idx="8">
                  <c:v>Improvement of Instruction</c:v>
                </c:pt>
                <c:pt idx="9">
                  <c:v>Maintenance &amp; Construction</c:v>
                </c:pt>
                <c:pt idx="10">
                  <c:v>Central &amp; Other Support</c:v>
                </c:pt>
                <c:pt idx="11">
                  <c:v>Business Services</c:v>
                </c:pt>
                <c:pt idx="12">
                  <c:v>General Administration</c:v>
                </c:pt>
              </c:strCache>
            </c:strRef>
          </c:cat>
          <c:val>
            <c:numRef>
              <c:f>Presentation!$L$2:$L$14</c:f>
              <c:numCache>
                <c:formatCode>_(* #,##0_);_(* \(#,##0\);_(* "-"_);_(@_)</c:formatCode>
                <c:ptCount val="13"/>
                <c:pt idx="0">
                  <c:v>1771.9799999999996</c:v>
                </c:pt>
                <c:pt idx="1">
                  <c:v>661.31999999999994</c:v>
                </c:pt>
                <c:pt idx="2">
                  <c:v>36.28</c:v>
                </c:pt>
                <c:pt idx="3">
                  <c:v>206</c:v>
                </c:pt>
                <c:pt idx="4">
                  <c:v>66</c:v>
                </c:pt>
                <c:pt idx="5">
                  <c:v>239</c:v>
                </c:pt>
                <c:pt idx="6">
                  <c:v>331</c:v>
                </c:pt>
                <c:pt idx="7">
                  <c:v>48</c:v>
                </c:pt>
                <c:pt idx="8">
                  <c:v>81</c:v>
                </c:pt>
                <c:pt idx="9">
                  <c:v>110</c:v>
                </c:pt>
                <c:pt idx="10">
                  <c:v>27.49</c:v>
                </c:pt>
                <c:pt idx="11">
                  <c:v>14</c:v>
                </c:pt>
                <c:pt idx="12">
                  <c:v>12</c:v>
                </c:pt>
              </c:numCache>
            </c:numRef>
          </c:val>
          <c:extLst>
            <c:ext xmlns:c16="http://schemas.microsoft.com/office/drawing/2014/chart" uri="{C3380CC4-5D6E-409C-BE32-E72D297353CC}">
              <c16:uniqueId val="{0000001A-9E52-45E7-B321-D3309F10D18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2C-43CF-A866-31B53FCCF2D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732C-43CF-A866-31B53FCCF2D7}"/>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732C-43CF-A866-31B53FCCF2D7}"/>
              </c:ext>
            </c:extLst>
          </c:dPt>
          <c:dLbls>
            <c:dLbl>
              <c:idx val="0"/>
              <c:layout>
                <c:manualLayout>
                  <c:x val="-0.12665341489848025"/>
                  <c:y val="-0.3160879629629629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1600793051553488"/>
                      <c:h val="0.37555555555555553"/>
                    </c:manualLayout>
                  </c15:layout>
                </c:ext>
                <c:ext xmlns:c16="http://schemas.microsoft.com/office/drawing/2014/chart" uri="{C3380CC4-5D6E-409C-BE32-E72D297353CC}">
                  <c16:uniqueId val="{00000001-732C-43CF-A866-31B53FCCF2D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Charts!$B$35:$B$36</c:f>
              <c:strCache>
                <c:ptCount val="2"/>
                <c:pt idx="0">
                  <c:v>School-Based &amp; Other</c:v>
                </c:pt>
                <c:pt idx="1">
                  <c:v>Other</c:v>
                </c:pt>
              </c:strCache>
            </c:strRef>
          </c:cat>
          <c:val>
            <c:numRef>
              <c:f>Charts!$C$35:$C$36</c:f>
              <c:numCache>
                <c:formatCode>0%</c:formatCode>
                <c:ptCount val="2"/>
                <c:pt idx="0">
                  <c:v>0.83</c:v>
                </c:pt>
                <c:pt idx="1">
                  <c:v>0.17000000000000004</c:v>
                </c:pt>
              </c:numCache>
            </c:numRef>
          </c:val>
          <c:extLst>
            <c:ext xmlns:c16="http://schemas.microsoft.com/office/drawing/2014/chart" uri="{C3380CC4-5D6E-409C-BE32-E72D297353CC}">
              <c16:uniqueId val="{00000006-732C-43CF-A866-31B53FCCF2D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3C1-4CC5-AEB7-4A3197950825}"/>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13C1-4CC5-AEB7-4A3197950825}"/>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13C1-4CC5-AEB7-4A3197950825}"/>
              </c:ext>
            </c:extLst>
          </c:dPt>
          <c:dLbls>
            <c:dLbl>
              <c:idx val="0"/>
              <c:layout>
                <c:manualLayout>
                  <c:x val="-0.10447457766409336"/>
                  <c:y val="-0.3114586978710994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383571916524128"/>
                      <c:h val="0.37555555555555553"/>
                    </c:manualLayout>
                  </c15:layout>
                </c:ext>
                <c:ext xmlns:c16="http://schemas.microsoft.com/office/drawing/2014/chart" uri="{C3380CC4-5D6E-409C-BE32-E72D297353CC}">
                  <c16:uniqueId val="{00000001-13C1-4CC5-AEB7-4A319795082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Charts!$B$20:$B$21</c:f>
              <c:strCache>
                <c:ptCount val="2"/>
                <c:pt idx="0">
                  <c:v>School-Based &amp; Other</c:v>
                </c:pt>
                <c:pt idx="1">
                  <c:v>Other</c:v>
                </c:pt>
              </c:strCache>
            </c:strRef>
          </c:cat>
          <c:val>
            <c:numRef>
              <c:f>Charts!$C$20:$C$21</c:f>
              <c:numCache>
                <c:formatCode>0%</c:formatCode>
                <c:ptCount val="2"/>
                <c:pt idx="0">
                  <c:v>0.87</c:v>
                </c:pt>
                <c:pt idx="1">
                  <c:v>0.13</c:v>
                </c:pt>
              </c:numCache>
            </c:numRef>
          </c:val>
          <c:extLst>
            <c:ext xmlns:c16="http://schemas.microsoft.com/office/drawing/2014/chart" uri="{C3380CC4-5D6E-409C-BE32-E72D297353CC}">
              <c16:uniqueId val="{00000006-13C1-4CC5-AEB7-4A319795082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1C-4A8D-8AA5-0C6B932A457F}"/>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811C-4A8D-8AA5-0C6B932A457F}"/>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811C-4A8D-8AA5-0C6B932A457F}"/>
              </c:ext>
            </c:extLst>
          </c:dPt>
          <c:dLbls>
            <c:dLbl>
              <c:idx val="0"/>
              <c:layout>
                <c:manualLayout>
                  <c:x val="-0.20095741456975413"/>
                  <c:y val="-0.2259481627296587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11C-4A8D-8AA5-0C6B932A457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Charts!$B$5:$B$7</c:f>
              <c:strCache>
                <c:ptCount val="3"/>
                <c:pt idx="0">
                  <c:v>Salaries</c:v>
                </c:pt>
                <c:pt idx="1">
                  <c:v>Benefits</c:v>
                </c:pt>
                <c:pt idx="2">
                  <c:v>Other</c:v>
                </c:pt>
              </c:strCache>
            </c:strRef>
          </c:cat>
          <c:val>
            <c:numRef>
              <c:f>Charts!$C$5:$C$7</c:f>
              <c:numCache>
                <c:formatCode>0%</c:formatCode>
                <c:ptCount val="3"/>
                <c:pt idx="0">
                  <c:v>0.60443287445141658</c:v>
                </c:pt>
                <c:pt idx="1">
                  <c:v>0.27</c:v>
                </c:pt>
                <c:pt idx="2">
                  <c:v>0.13</c:v>
                </c:pt>
              </c:numCache>
            </c:numRef>
          </c:val>
          <c:extLst>
            <c:ext xmlns:c16="http://schemas.microsoft.com/office/drawing/2014/chart" uri="{C3380CC4-5D6E-409C-BE32-E72D297353CC}">
              <c16:uniqueId val="{00000006-811C-4A8D-8AA5-0C6B932A457F}"/>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'T&amp;E Comp'!$A$77</c:f>
              <c:strCache>
                <c:ptCount val="1"/>
                <c:pt idx="0">
                  <c:v>Provisional Certification</c:v>
                </c:pt>
              </c:strCache>
            </c:strRef>
          </c:tx>
          <c:spPr>
            <a:solidFill>
              <a:schemeClr val="accent1"/>
            </a:solidFill>
            <a:ln>
              <a:noFill/>
            </a:ln>
            <a:effectLst/>
          </c:spPr>
          <c:invertIfNegative val="0"/>
          <c:cat>
            <c:strRef>
              <c:f>'T&amp;E Comp'!$B$76:$G$76</c:f>
              <c:strCache>
                <c:ptCount val="6"/>
                <c:pt idx="0">
                  <c:v> FY2015 </c:v>
                </c:pt>
                <c:pt idx="1">
                  <c:v> FY2016 </c:v>
                </c:pt>
                <c:pt idx="2">
                  <c:v> FY2017 </c:v>
                </c:pt>
                <c:pt idx="3">
                  <c:v> FY2018 </c:v>
                </c:pt>
                <c:pt idx="4">
                  <c:v> FY2019 </c:v>
                </c:pt>
                <c:pt idx="5">
                  <c:v> FY2020 </c:v>
                </c:pt>
              </c:strCache>
            </c:strRef>
          </c:cat>
          <c:val>
            <c:numRef>
              <c:f>'T&amp;E Comp'!$B$77:$G$77</c:f>
              <c:numCache>
                <c:formatCode>0%</c:formatCode>
                <c:ptCount val="6"/>
                <c:pt idx="0">
                  <c:v>1.5673981191222569E-2</c:v>
                </c:pt>
                <c:pt idx="1">
                  <c:v>1.428323541806103E-2</c:v>
                </c:pt>
                <c:pt idx="2">
                  <c:v>1.0091849897675143E-2</c:v>
                </c:pt>
                <c:pt idx="3">
                  <c:v>1.6103259881545838E-2</c:v>
                </c:pt>
                <c:pt idx="4">
                  <c:v>2.0476237656461577E-2</c:v>
                </c:pt>
                <c:pt idx="5">
                  <c:v>2.0049998621361542E-2</c:v>
                </c:pt>
              </c:numCache>
            </c:numRef>
          </c:val>
          <c:extLst>
            <c:ext xmlns:c16="http://schemas.microsoft.com/office/drawing/2014/chart" uri="{C3380CC4-5D6E-409C-BE32-E72D297353CC}">
              <c16:uniqueId val="{00000000-A53E-4BEF-A57C-F5D2546B6402}"/>
            </c:ext>
          </c:extLst>
        </c:ser>
        <c:ser>
          <c:idx val="1"/>
          <c:order val="1"/>
          <c:tx>
            <c:strRef>
              <c:f>'T&amp;E Comp'!$A$78</c:f>
              <c:strCache>
                <c:ptCount val="1"/>
                <c:pt idx="0">
                  <c:v>T4 (Bachelor)</c:v>
                </c:pt>
              </c:strCache>
            </c:strRef>
          </c:tx>
          <c:spPr>
            <a:solidFill>
              <a:schemeClr val="accent2"/>
            </a:solidFill>
            <a:ln>
              <a:noFill/>
            </a:ln>
            <a:effectLst/>
          </c:spPr>
          <c:invertIfNegative val="0"/>
          <c:cat>
            <c:strRef>
              <c:f>'T&amp;E Comp'!$B$76:$G$76</c:f>
              <c:strCache>
                <c:ptCount val="6"/>
                <c:pt idx="0">
                  <c:v> FY2015 </c:v>
                </c:pt>
                <c:pt idx="1">
                  <c:v> FY2016 </c:v>
                </c:pt>
                <c:pt idx="2">
                  <c:v> FY2017 </c:v>
                </c:pt>
                <c:pt idx="3">
                  <c:v> FY2018 </c:v>
                </c:pt>
                <c:pt idx="4">
                  <c:v> FY2019 </c:v>
                </c:pt>
                <c:pt idx="5">
                  <c:v> FY2020 </c:v>
                </c:pt>
              </c:strCache>
            </c:strRef>
          </c:cat>
          <c:val>
            <c:numRef>
              <c:f>'T&amp;E Comp'!$B$78:$G$78</c:f>
              <c:numCache>
                <c:formatCode>0%</c:formatCode>
                <c:ptCount val="6"/>
                <c:pt idx="0">
                  <c:v>0.25809822361546497</c:v>
                </c:pt>
                <c:pt idx="1">
                  <c:v>0.28711236707072207</c:v>
                </c:pt>
                <c:pt idx="2">
                  <c:v>0.29846367225008014</c:v>
                </c:pt>
                <c:pt idx="3">
                  <c:v>0.30329241338398094</c:v>
                </c:pt>
                <c:pt idx="4">
                  <c:v>0.30531768835543732</c:v>
                </c:pt>
                <c:pt idx="5">
                  <c:v>0.29295607657877076</c:v>
                </c:pt>
              </c:numCache>
            </c:numRef>
          </c:val>
          <c:extLst>
            <c:ext xmlns:c16="http://schemas.microsoft.com/office/drawing/2014/chart" uri="{C3380CC4-5D6E-409C-BE32-E72D297353CC}">
              <c16:uniqueId val="{00000001-A53E-4BEF-A57C-F5D2546B6402}"/>
            </c:ext>
          </c:extLst>
        </c:ser>
        <c:ser>
          <c:idx val="2"/>
          <c:order val="2"/>
          <c:tx>
            <c:strRef>
              <c:f>'T&amp;E Comp'!$A$79</c:f>
              <c:strCache>
                <c:ptCount val="1"/>
                <c:pt idx="0">
                  <c:v>T5 (Master)</c:v>
                </c:pt>
              </c:strCache>
            </c:strRef>
          </c:tx>
          <c:spPr>
            <a:solidFill>
              <a:schemeClr val="accent3"/>
            </a:solidFill>
            <a:ln>
              <a:noFill/>
            </a:ln>
            <a:effectLst/>
          </c:spPr>
          <c:invertIfNegative val="0"/>
          <c:cat>
            <c:strRef>
              <c:f>'T&amp;E Comp'!$B$76:$G$76</c:f>
              <c:strCache>
                <c:ptCount val="6"/>
                <c:pt idx="0">
                  <c:v> FY2015 </c:v>
                </c:pt>
                <c:pt idx="1">
                  <c:v> FY2016 </c:v>
                </c:pt>
                <c:pt idx="2">
                  <c:v> FY2017 </c:v>
                </c:pt>
                <c:pt idx="3">
                  <c:v> FY2018 </c:v>
                </c:pt>
                <c:pt idx="4">
                  <c:v> FY2019 </c:v>
                </c:pt>
                <c:pt idx="5">
                  <c:v> FY2020 </c:v>
                </c:pt>
              </c:strCache>
            </c:strRef>
          </c:cat>
          <c:val>
            <c:numRef>
              <c:f>'T&amp;E Comp'!$B$79:$G$79</c:f>
              <c:numCache>
                <c:formatCode>0%</c:formatCode>
                <c:ptCount val="6"/>
                <c:pt idx="0">
                  <c:v>0.39811912225705332</c:v>
                </c:pt>
                <c:pt idx="1">
                  <c:v>0.37364963684588881</c:v>
                </c:pt>
                <c:pt idx="2">
                  <c:v>0.3789996411355635</c:v>
                </c:pt>
                <c:pt idx="3">
                  <c:v>0.36201238123487034</c:v>
                </c:pt>
                <c:pt idx="4">
                  <c:v>0.37352620628158134</c:v>
                </c:pt>
                <c:pt idx="5">
                  <c:v>0.37453470952087714</c:v>
                </c:pt>
              </c:numCache>
            </c:numRef>
          </c:val>
          <c:extLst>
            <c:ext xmlns:c16="http://schemas.microsoft.com/office/drawing/2014/chart" uri="{C3380CC4-5D6E-409C-BE32-E72D297353CC}">
              <c16:uniqueId val="{00000002-A53E-4BEF-A57C-F5D2546B6402}"/>
            </c:ext>
          </c:extLst>
        </c:ser>
        <c:ser>
          <c:idx val="3"/>
          <c:order val="3"/>
          <c:tx>
            <c:strRef>
              <c:f>'T&amp;E Comp'!$A$80</c:f>
              <c:strCache>
                <c:ptCount val="1"/>
                <c:pt idx="0">
                  <c:v>T6 (Specialist)</c:v>
                </c:pt>
              </c:strCache>
            </c:strRef>
          </c:tx>
          <c:spPr>
            <a:solidFill>
              <a:schemeClr val="accent4"/>
            </a:solidFill>
            <a:ln>
              <a:noFill/>
            </a:ln>
            <a:effectLst/>
          </c:spPr>
          <c:invertIfNegative val="0"/>
          <c:cat>
            <c:strRef>
              <c:f>'T&amp;E Comp'!$B$76:$G$76</c:f>
              <c:strCache>
                <c:ptCount val="6"/>
                <c:pt idx="0">
                  <c:v> FY2015 </c:v>
                </c:pt>
                <c:pt idx="1">
                  <c:v> FY2016 </c:v>
                </c:pt>
                <c:pt idx="2">
                  <c:v> FY2017 </c:v>
                </c:pt>
                <c:pt idx="3">
                  <c:v> FY2018 </c:v>
                </c:pt>
                <c:pt idx="4">
                  <c:v> FY2019 </c:v>
                </c:pt>
                <c:pt idx="5">
                  <c:v> FY2020 </c:v>
                </c:pt>
              </c:strCache>
            </c:strRef>
          </c:cat>
          <c:val>
            <c:numRef>
              <c:f>'T&amp;E Comp'!$B$80:$G$80</c:f>
              <c:numCache>
                <c:formatCode>0%</c:formatCode>
                <c:ptCount val="6"/>
                <c:pt idx="0">
                  <c:v>0.30094043887147337</c:v>
                </c:pt>
                <c:pt idx="1">
                  <c:v>0.2973600059492823</c:v>
                </c:pt>
                <c:pt idx="2">
                  <c:v>0.28383267218218683</c:v>
                </c:pt>
                <c:pt idx="3">
                  <c:v>0.28869614306354241</c:v>
                </c:pt>
                <c:pt idx="4">
                  <c:v>0.27237170504781721</c:v>
                </c:pt>
                <c:pt idx="5">
                  <c:v>0.28377434445741379</c:v>
                </c:pt>
              </c:numCache>
            </c:numRef>
          </c:val>
          <c:extLst>
            <c:ext xmlns:c16="http://schemas.microsoft.com/office/drawing/2014/chart" uri="{C3380CC4-5D6E-409C-BE32-E72D297353CC}">
              <c16:uniqueId val="{00000003-A53E-4BEF-A57C-F5D2546B6402}"/>
            </c:ext>
          </c:extLst>
        </c:ser>
        <c:ser>
          <c:idx val="4"/>
          <c:order val="4"/>
          <c:tx>
            <c:strRef>
              <c:f>'T&amp;E Comp'!$A$81</c:f>
              <c:strCache>
                <c:ptCount val="1"/>
                <c:pt idx="0">
                  <c:v>T7  (EdD)</c:v>
                </c:pt>
              </c:strCache>
            </c:strRef>
          </c:tx>
          <c:spPr>
            <a:solidFill>
              <a:schemeClr val="accent5"/>
            </a:solidFill>
            <a:ln>
              <a:noFill/>
            </a:ln>
            <a:effectLst/>
          </c:spPr>
          <c:invertIfNegative val="0"/>
          <c:cat>
            <c:strRef>
              <c:f>'T&amp;E Comp'!$B$76:$G$76</c:f>
              <c:strCache>
                <c:ptCount val="6"/>
                <c:pt idx="0">
                  <c:v> FY2015 </c:v>
                </c:pt>
                <c:pt idx="1">
                  <c:v> FY2016 </c:v>
                </c:pt>
                <c:pt idx="2">
                  <c:v> FY2017 </c:v>
                </c:pt>
                <c:pt idx="3">
                  <c:v> FY2018 </c:v>
                </c:pt>
                <c:pt idx="4">
                  <c:v> FY2019 </c:v>
                </c:pt>
                <c:pt idx="5">
                  <c:v> FY2020 </c:v>
                </c:pt>
              </c:strCache>
            </c:strRef>
          </c:cat>
          <c:val>
            <c:numRef>
              <c:f>'T&amp;E Comp'!$B$81:$G$81</c:f>
              <c:numCache>
                <c:formatCode>0%</c:formatCode>
                <c:ptCount val="6"/>
                <c:pt idx="0">
                  <c:v>2.7168234064785787E-2</c:v>
                </c:pt>
                <c:pt idx="1">
                  <c:v>2.7594754716045704E-2</c:v>
                </c:pt>
                <c:pt idx="2">
                  <c:v>2.8612164534494638E-2</c:v>
                </c:pt>
                <c:pt idx="3">
                  <c:v>2.989580243606059E-2</c:v>
                </c:pt>
                <c:pt idx="4">
                  <c:v>2.8308162658702639E-2</c:v>
                </c:pt>
                <c:pt idx="5">
                  <c:v>2.8684870821576607E-2</c:v>
                </c:pt>
              </c:numCache>
            </c:numRef>
          </c:val>
          <c:extLst>
            <c:ext xmlns:c16="http://schemas.microsoft.com/office/drawing/2014/chart" uri="{C3380CC4-5D6E-409C-BE32-E72D297353CC}">
              <c16:uniqueId val="{00000004-A53E-4BEF-A57C-F5D2546B6402}"/>
            </c:ext>
          </c:extLst>
        </c:ser>
        <c:dLbls>
          <c:showLegendKey val="0"/>
          <c:showVal val="0"/>
          <c:showCatName val="0"/>
          <c:showSerName val="0"/>
          <c:showPercent val="0"/>
          <c:showBubbleSize val="0"/>
        </c:dLbls>
        <c:gapWidth val="75"/>
        <c:overlap val="100"/>
        <c:axId val="592946976"/>
        <c:axId val="1358015840"/>
      </c:barChart>
      <c:catAx>
        <c:axId val="59294697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8015840"/>
        <c:crosses val="autoZero"/>
        <c:auto val="1"/>
        <c:lblAlgn val="ctr"/>
        <c:lblOffset val="100"/>
        <c:noMultiLvlLbl val="0"/>
      </c:catAx>
      <c:valAx>
        <c:axId val="13580158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29469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'T&amp;E Comp'!$A$39</c:f>
              <c:strCache>
                <c:ptCount val="1"/>
                <c:pt idx="0">
                  <c:v>0-8 Years</c:v>
                </c:pt>
              </c:strCache>
            </c:strRef>
          </c:tx>
          <c:spPr>
            <a:solidFill>
              <a:schemeClr val="accent1"/>
            </a:solidFill>
            <a:ln>
              <a:noFill/>
            </a:ln>
            <a:effectLst/>
          </c:spPr>
          <c:invertIfNegative val="0"/>
          <c:trendline>
            <c:spPr>
              <a:ln w="25400" cap="rnd">
                <a:solidFill>
                  <a:srgbClr val="00B050"/>
                </a:solidFill>
                <a:prstDash val="solid"/>
              </a:ln>
              <a:effectLst/>
            </c:spPr>
            <c:trendlineType val="linear"/>
            <c:dispRSqr val="0"/>
            <c:dispEq val="0"/>
          </c:trendline>
          <c:cat>
            <c:strRef>
              <c:f>'T&amp;E Comp'!$B$38:$G$38</c:f>
              <c:strCache>
                <c:ptCount val="6"/>
                <c:pt idx="0">
                  <c:v> FY2015 </c:v>
                </c:pt>
                <c:pt idx="1">
                  <c:v> FY2016 </c:v>
                </c:pt>
                <c:pt idx="2">
                  <c:v> FY2017 </c:v>
                </c:pt>
                <c:pt idx="3">
                  <c:v> FY2018 </c:v>
                </c:pt>
                <c:pt idx="4">
                  <c:v> FY2019 </c:v>
                </c:pt>
                <c:pt idx="5">
                  <c:v> FY2020 </c:v>
                </c:pt>
              </c:strCache>
            </c:strRef>
          </c:cat>
          <c:val>
            <c:numRef>
              <c:f>'T&amp;E Comp'!$B$39:$G$39</c:f>
              <c:numCache>
                <c:formatCode>0%</c:formatCode>
                <c:ptCount val="6"/>
                <c:pt idx="0">
                  <c:v>0.2283176593521421</c:v>
                </c:pt>
                <c:pt idx="1">
                  <c:v>0.24797104682580992</c:v>
                </c:pt>
                <c:pt idx="2">
                  <c:v>0.25351832633386029</c:v>
                </c:pt>
                <c:pt idx="3">
                  <c:v>0.26796188034024476</c:v>
                </c:pt>
                <c:pt idx="4">
                  <c:v>0.27408096789204284</c:v>
                </c:pt>
                <c:pt idx="5">
                  <c:v>0.27167449426945944</c:v>
                </c:pt>
              </c:numCache>
            </c:numRef>
          </c:val>
          <c:extLst>
            <c:ext xmlns:c16="http://schemas.microsoft.com/office/drawing/2014/chart" uri="{C3380CC4-5D6E-409C-BE32-E72D297353CC}">
              <c16:uniqueId val="{00000001-1F35-4FFF-846B-6B8E37E4646B}"/>
            </c:ext>
          </c:extLst>
        </c:ser>
        <c:ser>
          <c:idx val="1"/>
          <c:order val="1"/>
          <c:tx>
            <c:strRef>
              <c:f>'T&amp;E Comp'!$A$40</c:f>
              <c:strCache>
                <c:ptCount val="1"/>
                <c:pt idx="0">
                  <c:v>9-14 Years</c:v>
                </c:pt>
              </c:strCache>
            </c:strRef>
          </c:tx>
          <c:spPr>
            <a:solidFill>
              <a:schemeClr val="accent2"/>
            </a:solidFill>
            <a:ln>
              <a:noFill/>
            </a:ln>
            <a:effectLst/>
          </c:spPr>
          <c:invertIfNegative val="0"/>
          <c:cat>
            <c:strRef>
              <c:f>'T&amp;E Comp'!$B$38:$G$38</c:f>
              <c:strCache>
                <c:ptCount val="6"/>
                <c:pt idx="0">
                  <c:v> FY2015 </c:v>
                </c:pt>
                <c:pt idx="1">
                  <c:v> FY2016 </c:v>
                </c:pt>
                <c:pt idx="2">
                  <c:v> FY2017 </c:v>
                </c:pt>
                <c:pt idx="3">
                  <c:v> FY2018 </c:v>
                </c:pt>
                <c:pt idx="4">
                  <c:v> FY2019 </c:v>
                </c:pt>
                <c:pt idx="5">
                  <c:v> FY2020 </c:v>
                </c:pt>
              </c:strCache>
            </c:strRef>
          </c:cat>
          <c:val>
            <c:numRef>
              <c:f>'T&amp;E Comp'!$B$40:$G$40</c:f>
              <c:numCache>
                <c:formatCode>0%</c:formatCode>
                <c:ptCount val="6"/>
                <c:pt idx="0">
                  <c:v>0.32654127481713691</c:v>
                </c:pt>
                <c:pt idx="1">
                  <c:v>0.30224337522619665</c:v>
                </c:pt>
                <c:pt idx="2">
                  <c:v>0.29204775806717553</c:v>
                </c:pt>
                <c:pt idx="3">
                  <c:v>0.26717728894970005</c:v>
                </c:pt>
                <c:pt idx="4">
                  <c:v>0.2359236854350861</c:v>
                </c:pt>
                <c:pt idx="5">
                  <c:v>0.22012720237493447</c:v>
                </c:pt>
              </c:numCache>
            </c:numRef>
          </c:val>
          <c:extLst>
            <c:ext xmlns:c16="http://schemas.microsoft.com/office/drawing/2014/chart" uri="{C3380CC4-5D6E-409C-BE32-E72D297353CC}">
              <c16:uniqueId val="{00000002-1F35-4FFF-846B-6B8E37E4646B}"/>
            </c:ext>
          </c:extLst>
        </c:ser>
        <c:ser>
          <c:idx val="2"/>
          <c:order val="2"/>
          <c:tx>
            <c:strRef>
              <c:f>'T&amp;E Comp'!$A$41</c:f>
              <c:strCache>
                <c:ptCount val="1"/>
                <c:pt idx="0">
                  <c:v>15-20 Years</c:v>
                </c:pt>
              </c:strCache>
            </c:strRef>
          </c:tx>
          <c:spPr>
            <a:solidFill>
              <a:schemeClr val="accent3"/>
            </a:solidFill>
            <a:ln>
              <a:noFill/>
            </a:ln>
            <a:effectLst/>
          </c:spPr>
          <c:invertIfNegative val="0"/>
          <c:cat>
            <c:strRef>
              <c:f>'T&amp;E Comp'!$B$38:$G$38</c:f>
              <c:strCache>
                <c:ptCount val="6"/>
                <c:pt idx="0">
                  <c:v> FY2015 </c:v>
                </c:pt>
                <c:pt idx="1">
                  <c:v> FY2016 </c:v>
                </c:pt>
                <c:pt idx="2">
                  <c:v> FY2017 </c:v>
                </c:pt>
                <c:pt idx="3">
                  <c:v> FY2018 </c:v>
                </c:pt>
                <c:pt idx="4">
                  <c:v> FY2019 </c:v>
                </c:pt>
                <c:pt idx="5">
                  <c:v> FY2020 </c:v>
                </c:pt>
              </c:strCache>
            </c:strRef>
          </c:cat>
          <c:val>
            <c:numRef>
              <c:f>'T&amp;E Comp'!$B$41:$G$41</c:f>
              <c:numCache>
                <c:formatCode>0%</c:formatCode>
                <c:ptCount val="6"/>
                <c:pt idx="0">
                  <c:v>0.24921630094043887</c:v>
                </c:pt>
                <c:pt idx="1">
                  <c:v>0.25824347438090278</c:v>
                </c:pt>
                <c:pt idx="2">
                  <c:v>0.24840693287295229</c:v>
                </c:pt>
                <c:pt idx="3">
                  <c:v>0.23711882732291678</c:v>
                </c:pt>
                <c:pt idx="4">
                  <c:v>0.24616100511865985</c:v>
                </c:pt>
                <c:pt idx="5">
                  <c:v>0.24903265534957675</c:v>
                </c:pt>
              </c:numCache>
            </c:numRef>
          </c:val>
          <c:extLst>
            <c:ext xmlns:c16="http://schemas.microsoft.com/office/drawing/2014/chart" uri="{C3380CC4-5D6E-409C-BE32-E72D297353CC}">
              <c16:uniqueId val="{00000003-1F35-4FFF-846B-6B8E37E4646B}"/>
            </c:ext>
          </c:extLst>
        </c:ser>
        <c:ser>
          <c:idx val="3"/>
          <c:order val="3"/>
          <c:tx>
            <c:strRef>
              <c:f>'T&amp;E Comp'!$A$42</c:f>
              <c:strCache>
                <c:ptCount val="1"/>
                <c:pt idx="0">
                  <c:v>21+ Years</c:v>
                </c:pt>
              </c:strCache>
            </c:strRef>
          </c:tx>
          <c:spPr>
            <a:solidFill>
              <a:schemeClr val="accent4"/>
            </a:solidFill>
            <a:ln>
              <a:noFill/>
            </a:ln>
            <a:effectLst/>
          </c:spPr>
          <c:invertIfNegative val="0"/>
          <c:cat>
            <c:strRef>
              <c:f>'T&amp;E Comp'!$B$38:$G$38</c:f>
              <c:strCache>
                <c:ptCount val="6"/>
                <c:pt idx="0">
                  <c:v> FY2015 </c:v>
                </c:pt>
                <c:pt idx="1">
                  <c:v> FY2016 </c:v>
                </c:pt>
                <c:pt idx="2">
                  <c:v> FY2017 </c:v>
                </c:pt>
                <c:pt idx="3">
                  <c:v> FY2018 </c:v>
                </c:pt>
                <c:pt idx="4">
                  <c:v> FY2019 </c:v>
                </c:pt>
                <c:pt idx="5">
                  <c:v> FY2020 </c:v>
                </c:pt>
              </c:strCache>
            </c:strRef>
          </c:cat>
          <c:val>
            <c:numRef>
              <c:f>'T&amp;E Comp'!$B$42:$G$42</c:f>
              <c:numCache>
                <c:formatCode>0%</c:formatCode>
                <c:ptCount val="6"/>
                <c:pt idx="0">
                  <c:v>0.19592476489028213</c:v>
                </c:pt>
                <c:pt idx="1">
                  <c:v>0.19154210356709056</c:v>
                </c:pt>
                <c:pt idx="2">
                  <c:v>0.20602698272601189</c:v>
                </c:pt>
                <c:pt idx="3">
                  <c:v>0.22774200338713849</c:v>
                </c:pt>
                <c:pt idx="4">
                  <c:v>0.24383434155421127</c:v>
                </c:pt>
                <c:pt idx="5">
                  <c:v>0.2591656480060292</c:v>
                </c:pt>
              </c:numCache>
            </c:numRef>
          </c:val>
          <c:extLst>
            <c:ext xmlns:c16="http://schemas.microsoft.com/office/drawing/2014/chart" uri="{C3380CC4-5D6E-409C-BE32-E72D297353CC}">
              <c16:uniqueId val="{00000004-1F35-4FFF-846B-6B8E37E4646B}"/>
            </c:ext>
          </c:extLst>
        </c:ser>
        <c:ser>
          <c:idx val="4"/>
          <c:order val="4"/>
          <c:tx>
            <c:strRef>
              <c:f>'T&amp;E Comp'!$A$43</c:f>
              <c:strCache>
                <c:ptCount val="1"/>
                <c:pt idx="0">
                  <c:v>&gt;8 Years</c:v>
                </c:pt>
              </c:strCache>
            </c:strRef>
          </c:tx>
          <c:spPr>
            <a:solidFill>
              <a:schemeClr val="accent5"/>
            </a:solidFill>
            <a:ln>
              <a:noFill/>
            </a:ln>
            <a:effectLst/>
          </c:spPr>
          <c:invertIfNegative val="0"/>
          <c:trendline>
            <c:spPr>
              <a:ln w="25400" cap="rnd">
                <a:solidFill>
                  <a:srgbClr val="FF0000"/>
                </a:solidFill>
                <a:prstDash val="solid"/>
              </a:ln>
              <a:effectLst/>
            </c:spPr>
            <c:trendlineType val="linear"/>
            <c:dispRSqr val="0"/>
            <c:dispEq val="0"/>
          </c:trendline>
          <c:cat>
            <c:strRef>
              <c:f>'T&amp;E Comp'!$B$38:$G$38</c:f>
              <c:strCache>
                <c:ptCount val="6"/>
                <c:pt idx="0">
                  <c:v> FY2015 </c:v>
                </c:pt>
                <c:pt idx="1">
                  <c:v> FY2016 </c:v>
                </c:pt>
                <c:pt idx="2">
                  <c:v> FY2017 </c:v>
                </c:pt>
                <c:pt idx="3">
                  <c:v> FY2018 </c:v>
                </c:pt>
                <c:pt idx="4">
                  <c:v> FY2019 </c:v>
                </c:pt>
                <c:pt idx="5">
                  <c:v> FY2020 </c:v>
                </c:pt>
              </c:strCache>
            </c:strRef>
          </c:cat>
          <c:val>
            <c:numRef>
              <c:f>'T&amp;E Comp'!$B$43:$G$43</c:f>
              <c:numCache>
                <c:formatCode>0%</c:formatCode>
                <c:ptCount val="6"/>
                <c:pt idx="0">
                  <c:v>0.7716823406478579</c:v>
                </c:pt>
                <c:pt idx="1">
                  <c:v>0.75202895317418994</c:v>
                </c:pt>
                <c:pt idx="2">
                  <c:v>0.74648167366613971</c:v>
                </c:pt>
                <c:pt idx="3">
                  <c:v>0.73203811965975529</c:v>
                </c:pt>
                <c:pt idx="4">
                  <c:v>0.72591903210795716</c:v>
                </c:pt>
                <c:pt idx="5">
                  <c:v>0.72832550573054045</c:v>
                </c:pt>
              </c:numCache>
            </c:numRef>
          </c:val>
          <c:extLst>
            <c:ext xmlns:c16="http://schemas.microsoft.com/office/drawing/2014/chart" uri="{C3380CC4-5D6E-409C-BE32-E72D297353CC}">
              <c16:uniqueId val="{00000006-1F35-4FFF-846B-6B8E37E4646B}"/>
            </c:ext>
          </c:extLst>
        </c:ser>
        <c:dLbls>
          <c:showLegendKey val="0"/>
          <c:showVal val="0"/>
          <c:showCatName val="0"/>
          <c:showSerName val="0"/>
          <c:showPercent val="0"/>
          <c:showBubbleSize val="0"/>
        </c:dLbls>
        <c:gapWidth val="219"/>
        <c:overlap val="-27"/>
        <c:axId val="1667316256"/>
        <c:axId val="1667313456"/>
      </c:barChart>
      <c:catAx>
        <c:axId val="1667316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7313456"/>
        <c:crosses val="autoZero"/>
        <c:auto val="1"/>
        <c:lblAlgn val="ctr"/>
        <c:lblOffset val="100"/>
        <c:noMultiLvlLbl val="0"/>
      </c:catAx>
      <c:valAx>
        <c:axId val="1667313456"/>
        <c:scaling>
          <c:orientation val="minMax"/>
          <c:max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73162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Comparison of Expenditure Allocation</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'Exp Charts'!$A$16</c:f>
              <c:strCache>
                <c:ptCount val="1"/>
                <c:pt idx="0">
                  <c:v>Instruction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Charts'!$B$16:$G$16</c:f>
              <c:numCache>
                <c:formatCode>0%</c:formatCode>
                <c:ptCount val="5"/>
                <c:pt idx="0">
                  <c:v>0.69337789506730707</c:v>
                </c:pt>
                <c:pt idx="1">
                  <c:v>0.68522691016490311</c:v>
                </c:pt>
                <c:pt idx="2">
                  <c:v>0.68236805434114334</c:v>
                </c:pt>
                <c:pt idx="3">
                  <c:v>0.65864420971112192</c:v>
                </c:pt>
                <c:pt idx="4">
                  <c:v>0.65417754426219632</c:v>
                </c:pt>
              </c:numCache>
            </c:numRef>
          </c:val>
          <c:extLst>
            <c:ext xmlns:c16="http://schemas.microsoft.com/office/drawing/2014/chart" uri="{C3380CC4-5D6E-409C-BE32-E72D297353CC}">
              <c16:uniqueId val="{00000000-5E11-45C5-8EAD-AFB25BB48B71}"/>
            </c:ext>
          </c:extLst>
        </c:ser>
        <c:ser>
          <c:idx val="1"/>
          <c:order val="1"/>
          <c:tx>
            <c:strRef>
              <c:f>'Exp Charts'!$A$17</c:f>
              <c:strCache>
                <c:ptCount val="1"/>
                <c:pt idx="0">
                  <c:v>Pupil Services</c:v>
                </c:pt>
              </c:strCache>
            </c:strRef>
          </c:tx>
          <c:spPr>
            <a:solidFill>
              <a:schemeClr val="accent2"/>
            </a:solidFill>
            <a:ln>
              <a:noFill/>
            </a:ln>
            <a:effectLst/>
          </c:spPr>
          <c:invertIfNegative val="0"/>
          <c:dLbls>
            <c:dLbl>
              <c:idx val="0"/>
              <c:layout>
                <c:manualLayout>
                  <c:x val="-6.7584483264887543E-2"/>
                  <c:y val="4.79616306954436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11-45C5-8EAD-AFB25BB48B71}"/>
                </c:ext>
              </c:extLst>
            </c:dLbl>
            <c:dLbl>
              <c:idx val="1"/>
              <c:layout>
                <c:manualLayout>
                  <c:x val="-6.908636067077395E-2"/>
                  <c:y val="3.3573141486810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11-45C5-8EAD-AFB25BB48B71}"/>
                </c:ext>
              </c:extLst>
            </c:dLbl>
            <c:dLbl>
              <c:idx val="2"/>
              <c:layout>
                <c:manualLayout>
                  <c:x val="-6.6554810306379497E-2"/>
                  <c:y val="2.3980815347721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11-45C5-8EAD-AFB25BB48B71}"/>
                </c:ext>
              </c:extLst>
            </c:dLbl>
            <c:dLbl>
              <c:idx val="3"/>
              <c:layout>
                <c:manualLayout>
                  <c:x val="-6.0075096235455587E-2"/>
                  <c:y val="1.1990407673860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11-45C5-8EAD-AFB25BB48B71}"/>
                </c:ext>
              </c:extLst>
            </c:dLbl>
            <c:dLbl>
              <c:idx val="4"/>
              <c:layout>
                <c:manualLayout>
                  <c:x val="-6.2059111766050438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11-45C5-8EAD-AFB25BB48B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Charts'!$B$17:$G$17</c:f>
              <c:numCache>
                <c:formatCode>0%</c:formatCode>
                <c:ptCount val="5"/>
                <c:pt idx="0">
                  <c:v>3.4794636002138613E-2</c:v>
                </c:pt>
                <c:pt idx="1">
                  <c:v>3.7584938307037685E-2</c:v>
                </c:pt>
                <c:pt idx="2">
                  <c:v>3.997826706217094E-2</c:v>
                </c:pt>
                <c:pt idx="3">
                  <c:v>4.2671230079687407E-2</c:v>
                </c:pt>
                <c:pt idx="4">
                  <c:v>4.2953207319699246E-2</c:v>
                </c:pt>
              </c:numCache>
            </c:numRef>
          </c:val>
          <c:extLst>
            <c:ext xmlns:c16="http://schemas.microsoft.com/office/drawing/2014/chart" uri="{C3380CC4-5D6E-409C-BE32-E72D297353CC}">
              <c16:uniqueId val="{00000006-5E11-45C5-8EAD-AFB25BB48B71}"/>
            </c:ext>
          </c:extLst>
        </c:ser>
        <c:ser>
          <c:idx val="2"/>
          <c:order val="2"/>
          <c:tx>
            <c:strRef>
              <c:f>'Exp Charts'!$A$18</c:f>
              <c:strCache>
                <c:ptCount val="1"/>
                <c:pt idx="0">
                  <c:v>Improvement &amp; Media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Charts'!$B$18:$G$18</c:f>
              <c:numCache>
                <c:formatCode>0%</c:formatCode>
                <c:ptCount val="5"/>
                <c:pt idx="0">
                  <c:v>5.9275872581642207E-2</c:v>
                </c:pt>
                <c:pt idx="1">
                  <c:v>5.9350353464331033E-2</c:v>
                </c:pt>
                <c:pt idx="2">
                  <c:v>6.42771433505019E-2</c:v>
                </c:pt>
                <c:pt idx="3">
                  <c:v>5.564241845233163E-2</c:v>
                </c:pt>
                <c:pt idx="4">
                  <c:v>5.4411029375613505E-2</c:v>
                </c:pt>
              </c:numCache>
            </c:numRef>
          </c:val>
          <c:extLst>
            <c:ext xmlns:c16="http://schemas.microsoft.com/office/drawing/2014/chart" uri="{C3380CC4-5D6E-409C-BE32-E72D297353CC}">
              <c16:uniqueId val="{00000007-5E11-45C5-8EAD-AFB25BB48B71}"/>
            </c:ext>
          </c:extLst>
        </c:ser>
        <c:ser>
          <c:idx val="3"/>
          <c:order val="3"/>
          <c:tx>
            <c:strRef>
              <c:f>'Exp Charts'!$A$19</c:f>
              <c:strCache>
                <c:ptCount val="1"/>
                <c:pt idx="0">
                  <c:v>General, Business, Central</c:v>
                </c:pt>
              </c:strCache>
            </c:strRef>
          </c:tx>
          <c:spPr>
            <a:solidFill>
              <a:schemeClr val="accent4"/>
            </a:solidFill>
            <a:ln>
              <a:noFill/>
            </a:ln>
            <a:effectLst/>
          </c:spPr>
          <c:invertIfNegative val="0"/>
          <c:dLbls>
            <c:dLbl>
              <c:idx val="0"/>
              <c:layout>
                <c:manualLayout>
                  <c:x val="6.6082605859001151E-2"/>
                  <c:y val="3.1175059952038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E11-45C5-8EAD-AFB25BB48B71}"/>
                </c:ext>
              </c:extLst>
            </c:dLbl>
            <c:dLbl>
              <c:idx val="1"/>
              <c:layout>
                <c:manualLayout>
                  <c:x val="7.0588238076660315E-2"/>
                  <c:y val="1.1990407673860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11-45C5-8EAD-AFB25BB48B71}"/>
                </c:ext>
              </c:extLst>
            </c:dLbl>
            <c:dLbl>
              <c:idx val="2"/>
              <c:layout>
                <c:manualLayout>
                  <c:x val="6.910114292870588E-2"/>
                  <c:y val="1.4388489208633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E11-45C5-8EAD-AFB25BB48B71}"/>
                </c:ext>
              </c:extLst>
            </c:dLbl>
            <c:dLbl>
              <c:idx val="3"/>
              <c:layout>
                <c:manualLayout>
                  <c:x val="6.9086360670773922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11-45C5-8EAD-AFB25BB48B71}"/>
                </c:ext>
              </c:extLst>
            </c:dLbl>
            <c:dLbl>
              <c:idx val="4"/>
              <c:layout>
                <c:manualLayout>
                  <c:x val="7.2641079800186331E-2"/>
                  <c:y val="1.43884892086330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E11-45C5-8EAD-AFB25BB48B71}"/>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Charts'!$B$19:$G$19</c:f>
              <c:numCache>
                <c:formatCode>0%</c:formatCode>
                <c:ptCount val="5"/>
                <c:pt idx="0">
                  <c:v>2.229759336543442E-2</c:v>
                </c:pt>
                <c:pt idx="1">
                  <c:v>2.0265464364853547E-2</c:v>
                </c:pt>
                <c:pt idx="2">
                  <c:v>1.9285782633226976E-2</c:v>
                </c:pt>
                <c:pt idx="3">
                  <c:v>3.9572354125103508E-2</c:v>
                </c:pt>
                <c:pt idx="4">
                  <c:v>4.4220428934853007E-2</c:v>
                </c:pt>
              </c:numCache>
            </c:numRef>
          </c:val>
          <c:extLst>
            <c:ext xmlns:c16="http://schemas.microsoft.com/office/drawing/2014/chart" uri="{C3380CC4-5D6E-409C-BE32-E72D297353CC}">
              <c16:uniqueId val="{0000000D-5E11-45C5-8EAD-AFB25BB48B71}"/>
            </c:ext>
          </c:extLst>
        </c:ser>
        <c:ser>
          <c:idx val="4"/>
          <c:order val="4"/>
          <c:tx>
            <c:strRef>
              <c:f>'Exp Charts'!$A$20</c:f>
              <c:strCache>
                <c:ptCount val="1"/>
                <c:pt idx="0">
                  <c:v>School Admin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Charts'!$B$20:$G$20</c:f>
              <c:numCache>
                <c:formatCode>0%</c:formatCode>
                <c:ptCount val="5"/>
                <c:pt idx="0">
                  <c:v>6.6233166853405995E-2</c:v>
                </c:pt>
                <c:pt idx="1">
                  <c:v>6.7579652653453962E-2</c:v>
                </c:pt>
                <c:pt idx="2">
                  <c:v>6.3977985501842791E-2</c:v>
                </c:pt>
                <c:pt idx="3">
                  <c:v>6.7544115319653042E-2</c:v>
                </c:pt>
                <c:pt idx="4">
                  <c:v>6.7957240722281015E-2</c:v>
                </c:pt>
              </c:numCache>
            </c:numRef>
          </c:val>
          <c:extLst>
            <c:ext xmlns:c16="http://schemas.microsoft.com/office/drawing/2014/chart" uri="{C3380CC4-5D6E-409C-BE32-E72D297353CC}">
              <c16:uniqueId val="{0000000E-5E11-45C5-8EAD-AFB25BB48B71}"/>
            </c:ext>
          </c:extLst>
        </c:ser>
        <c:ser>
          <c:idx val="5"/>
          <c:order val="5"/>
          <c:tx>
            <c:strRef>
              <c:f>'Exp Charts'!$A$21</c:f>
              <c:strCache>
                <c:ptCount val="1"/>
                <c:pt idx="0">
                  <c:v>Transportation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Charts'!$B$21:$G$21</c:f>
              <c:numCache>
                <c:formatCode>0%</c:formatCode>
                <c:ptCount val="5"/>
                <c:pt idx="0">
                  <c:v>5.4437080034157925E-2</c:v>
                </c:pt>
                <c:pt idx="1">
                  <c:v>5.6667040534505934E-2</c:v>
                </c:pt>
                <c:pt idx="2">
                  <c:v>6.1996064754476082E-2</c:v>
                </c:pt>
                <c:pt idx="3">
                  <c:v>5.4313798791880336E-2</c:v>
                </c:pt>
                <c:pt idx="4">
                  <c:v>5.5121995891200412E-2</c:v>
                </c:pt>
              </c:numCache>
            </c:numRef>
          </c:val>
          <c:extLst>
            <c:ext xmlns:c16="http://schemas.microsoft.com/office/drawing/2014/chart" uri="{C3380CC4-5D6E-409C-BE32-E72D297353CC}">
              <c16:uniqueId val="{0000000F-5E11-45C5-8EAD-AFB25BB48B71}"/>
            </c:ext>
          </c:extLst>
        </c:ser>
        <c:ser>
          <c:idx val="6"/>
          <c:order val="6"/>
          <c:tx>
            <c:strRef>
              <c:f>'Exp Charts'!$A$22</c:f>
              <c:strCache>
                <c:ptCount val="1"/>
                <c:pt idx="0">
                  <c:v>Maintenance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 Charts'!$B$15:$G$15</c:f>
              <c:strCache>
                <c:ptCount val="5"/>
                <c:pt idx="0">
                  <c:v>FY20 PCSD Original Budget</c:v>
                </c:pt>
                <c:pt idx="1">
                  <c:v>FY19 PCSD Budget</c:v>
                </c:pt>
                <c:pt idx="2">
                  <c:v>FY18 PCSD</c:v>
                </c:pt>
                <c:pt idx="3">
                  <c:v>FY18 Top 35</c:v>
                </c:pt>
                <c:pt idx="4">
                  <c:v>FY18 Statewide Average</c:v>
                </c:pt>
              </c:strCache>
            </c:strRef>
          </c:cat>
          <c:val>
            <c:numRef>
              <c:f>'Exp Charts'!$B$22:$G$22</c:f>
              <c:numCache>
                <c:formatCode>0%</c:formatCode>
                <c:ptCount val="5"/>
                <c:pt idx="0">
                  <c:v>6.9583756095913857E-2</c:v>
                </c:pt>
                <c:pt idx="1">
                  <c:v>7.3325640510914683E-2</c:v>
                </c:pt>
                <c:pt idx="2">
                  <c:v>6.8116702356637956E-2</c:v>
                </c:pt>
                <c:pt idx="3">
                  <c:v>8.1611873520222269E-2</c:v>
                </c:pt>
                <c:pt idx="4">
                  <c:v>8.1158553494156446E-2</c:v>
                </c:pt>
              </c:numCache>
            </c:numRef>
          </c:val>
          <c:extLst>
            <c:ext xmlns:c16="http://schemas.microsoft.com/office/drawing/2014/chart" uri="{C3380CC4-5D6E-409C-BE32-E72D297353CC}">
              <c16:uniqueId val="{00000010-5E11-45C5-8EAD-AFB25BB48B71}"/>
            </c:ext>
          </c:extLst>
        </c:ser>
        <c:dLbls>
          <c:showLegendKey val="0"/>
          <c:showVal val="0"/>
          <c:showCatName val="0"/>
          <c:showSerName val="0"/>
          <c:showPercent val="0"/>
          <c:showBubbleSize val="0"/>
        </c:dLbls>
        <c:gapWidth val="150"/>
        <c:overlap val="100"/>
        <c:axId val="226992560"/>
        <c:axId val="226993120"/>
      </c:barChart>
      <c:catAx>
        <c:axId val="22699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993120"/>
        <c:crosses val="autoZero"/>
        <c:auto val="1"/>
        <c:lblAlgn val="ctr"/>
        <c:lblOffset val="100"/>
        <c:noMultiLvlLbl val="0"/>
      </c:catAx>
      <c:valAx>
        <c:axId val="2269931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699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0.17709</cdr:x>
      <cdr:y>0.64592</cdr:y>
    </cdr:from>
    <cdr:to>
      <cdr:x>0.82917</cdr:x>
      <cdr:y>1</cdr:y>
    </cdr:to>
    <cdr:sp macro="" textlink="">
      <cdr:nvSpPr>
        <cdr:cNvPr id="2" name="TextBox 1">
          <a:extLst xmlns:a="http://schemas.openxmlformats.org/drawingml/2006/main">
            <a:ext uri="{FF2B5EF4-FFF2-40B4-BE49-F238E27FC236}">
              <a16:creationId xmlns:a16="http://schemas.microsoft.com/office/drawing/2014/main" id="{9A36E823-5FFE-45A8-B3AB-66E17433E9A9}"/>
            </a:ext>
          </a:extLst>
        </cdr:cNvPr>
        <cdr:cNvSpPr txBox="1"/>
      </cdr:nvSpPr>
      <cdr:spPr>
        <a:xfrm xmlns:a="http://schemas.openxmlformats.org/drawingml/2006/main">
          <a:off x="835818" y="1582605"/>
          <a:ext cx="3077581" cy="8675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ln>
                <a:solidFill>
                  <a:schemeClr val="tx2">
                    <a:lumMod val="50000"/>
                  </a:schemeClr>
                </a:solidFill>
              </a:ln>
              <a:solidFill>
                <a:schemeClr val="bg1"/>
              </a:solidFill>
              <a:effectLst>
                <a:glow rad="139700">
                  <a:schemeClr val="accent1">
                    <a:lumMod val="75000"/>
                    <a:alpha val="40000"/>
                  </a:schemeClr>
                </a:glow>
              </a:effectLst>
            </a:rPr>
            <a:t>General</a:t>
          </a:r>
          <a:r>
            <a:rPr lang="en-US" sz="2800" b="1" baseline="0" dirty="0">
              <a:ln>
                <a:solidFill>
                  <a:schemeClr val="tx2">
                    <a:lumMod val="50000"/>
                  </a:schemeClr>
                </a:solidFill>
              </a:ln>
              <a:solidFill>
                <a:schemeClr val="bg1"/>
              </a:solidFill>
              <a:effectLst>
                <a:glow rad="139700">
                  <a:schemeClr val="accent1">
                    <a:lumMod val="75000"/>
                    <a:alpha val="40000"/>
                  </a:schemeClr>
                </a:glow>
              </a:effectLst>
            </a:rPr>
            <a:t> Fund</a:t>
          </a:r>
        </a:p>
        <a:p xmlns:a="http://schemas.openxmlformats.org/drawingml/2006/main">
          <a:pPr algn="ctr"/>
          <a:r>
            <a:rPr lang="en-US" sz="2000" b="1" baseline="0" dirty="0">
              <a:ln>
                <a:solidFill>
                  <a:schemeClr val="tx2">
                    <a:lumMod val="50000"/>
                  </a:schemeClr>
                </a:solidFill>
              </a:ln>
              <a:solidFill>
                <a:schemeClr val="bg1"/>
              </a:solidFill>
              <a:effectLst>
                <a:glow rad="139700">
                  <a:schemeClr val="accent1">
                    <a:lumMod val="75000"/>
                    <a:alpha val="40000"/>
                  </a:schemeClr>
                </a:glow>
              </a:effectLst>
            </a:rPr>
            <a:t>FY20</a:t>
          </a:r>
          <a:r>
            <a:rPr lang="en-US" sz="2000" b="1" dirty="0">
              <a:ln>
                <a:solidFill>
                  <a:schemeClr val="tx2">
                    <a:lumMod val="50000"/>
                  </a:schemeClr>
                </a:solidFill>
              </a:ln>
              <a:solidFill>
                <a:schemeClr val="bg1"/>
              </a:solidFill>
              <a:effectLst>
                <a:glow rad="139700">
                  <a:schemeClr val="accent1">
                    <a:lumMod val="75000"/>
                    <a:alpha val="40000"/>
                  </a:schemeClr>
                </a:glow>
              </a:effectLst>
            </a:rPr>
            <a:t> Allotments</a:t>
          </a:r>
        </a:p>
      </cdr:txBody>
    </cdr:sp>
  </cdr:relSizeAnchor>
</c:userShapes>
</file>

<file path=ppt/drawings/drawing2.xml><?xml version="1.0" encoding="utf-8"?>
<c:userShapes xmlns:c="http://schemas.openxmlformats.org/drawingml/2006/chart">
  <cdr:relSizeAnchor xmlns:cdr="http://schemas.openxmlformats.org/drawingml/2006/chartDrawing">
    <cdr:from>
      <cdr:x>0.1574</cdr:x>
      <cdr:y>0.63957</cdr:y>
    </cdr:from>
    <cdr:to>
      <cdr:x>0.85199</cdr:x>
      <cdr:y>1</cdr:y>
    </cdr:to>
    <cdr:sp macro="" textlink="">
      <cdr:nvSpPr>
        <cdr:cNvPr id="2" name="TextBox 1">
          <a:extLst xmlns:a="http://schemas.openxmlformats.org/drawingml/2006/main">
            <a:ext uri="{FF2B5EF4-FFF2-40B4-BE49-F238E27FC236}">
              <a16:creationId xmlns:a16="http://schemas.microsoft.com/office/drawing/2014/main" id="{9A36E823-5FFE-45A8-B3AB-66E17433E9A9}"/>
            </a:ext>
          </a:extLst>
        </cdr:cNvPr>
        <cdr:cNvSpPr txBox="1"/>
      </cdr:nvSpPr>
      <cdr:spPr>
        <a:xfrm xmlns:a="http://schemas.openxmlformats.org/drawingml/2006/main">
          <a:off x="744557" y="1524000"/>
          <a:ext cx="3285567" cy="8588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ln>
                <a:solidFill>
                  <a:schemeClr val="tx2">
                    <a:lumMod val="50000"/>
                  </a:schemeClr>
                </a:solidFill>
              </a:ln>
              <a:solidFill>
                <a:schemeClr val="bg1"/>
              </a:solidFill>
              <a:effectLst>
                <a:glow rad="139700">
                  <a:schemeClr val="accent1">
                    <a:lumMod val="75000"/>
                    <a:alpha val="40000"/>
                  </a:schemeClr>
                </a:glow>
              </a:effectLst>
            </a:rPr>
            <a:t>General Fund</a:t>
          </a:r>
        </a:p>
        <a:p xmlns:a="http://schemas.openxmlformats.org/drawingml/2006/main">
          <a:pPr algn="ctr"/>
          <a:r>
            <a:rPr lang="en-US" sz="2000" b="1" dirty="0">
              <a:ln>
                <a:solidFill>
                  <a:schemeClr val="tx2">
                    <a:lumMod val="50000"/>
                  </a:schemeClr>
                </a:solidFill>
              </a:ln>
              <a:solidFill>
                <a:schemeClr val="bg1"/>
              </a:solidFill>
              <a:effectLst>
                <a:glow rad="139700">
                  <a:schemeClr val="accent1">
                    <a:lumMod val="75000"/>
                    <a:alpha val="40000"/>
                  </a:schemeClr>
                </a:glow>
              </a:effectLst>
            </a:rPr>
            <a:t>FY20 Payroll Budget</a:t>
          </a:r>
        </a:p>
      </cdr:txBody>
    </cdr:sp>
  </cdr:relSizeAnchor>
</c:userShapes>
</file>

<file path=ppt/drawings/drawing3.xml><?xml version="1.0" encoding="utf-8"?>
<c:userShapes xmlns:c="http://schemas.openxmlformats.org/drawingml/2006/chart">
  <cdr:relSizeAnchor xmlns:cdr="http://schemas.openxmlformats.org/drawingml/2006/chartDrawing">
    <cdr:from>
      <cdr:x>0.17551</cdr:x>
      <cdr:y>0.59609</cdr:y>
    </cdr:from>
    <cdr:to>
      <cdr:x>0.82759</cdr:x>
      <cdr:y>1</cdr:y>
    </cdr:to>
    <cdr:sp macro="" textlink="">
      <cdr:nvSpPr>
        <cdr:cNvPr id="2" name="TextBox 1">
          <a:extLst xmlns:a="http://schemas.openxmlformats.org/drawingml/2006/main">
            <a:ext uri="{FF2B5EF4-FFF2-40B4-BE49-F238E27FC236}">
              <a16:creationId xmlns:a16="http://schemas.microsoft.com/office/drawing/2014/main" id="{9A36E823-5FFE-45A8-B3AB-66E17433E9A9}"/>
            </a:ext>
          </a:extLst>
        </cdr:cNvPr>
        <cdr:cNvSpPr txBox="1"/>
      </cdr:nvSpPr>
      <cdr:spPr>
        <a:xfrm xmlns:a="http://schemas.openxmlformats.org/drawingml/2006/main">
          <a:off x="775667" y="1362670"/>
          <a:ext cx="2881933" cy="9233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ln>
                <a:solidFill>
                  <a:schemeClr val="tx2">
                    <a:lumMod val="50000"/>
                  </a:schemeClr>
                </a:solidFill>
              </a:ln>
              <a:solidFill>
                <a:schemeClr val="bg1"/>
              </a:solidFill>
              <a:effectLst>
                <a:glow rad="139700">
                  <a:schemeClr val="accent1">
                    <a:lumMod val="75000"/>
                    <a:alpha val="40000"/>
                  </a:schemeClr>
                </a:glow>
              </a:effectLst>
            </a:rPr>
            <a:t>General</a:t>
          </a:r>
          <a:r>
            <a:rPr lang="en-US" sz="2800" b="1" baseline="0" dirty="0">
              <a:ln>
                <a:solidFill>
                  <a:schemeClr val="tx2">
                    <a:lumMod val="50000"/>
                  </a:schemeClr>
                </a:solidFill>
              </a:ln>
              <a:solidFill>
                <a:schemeClr val="bg1"/>
              </a:solidFill>
              <a:effectLst>
                <a:glow rad="139700">
                  <a:schemeClr val="accent1">
                    <a:lumMod val="75000"/>
                    <a:alpha val="40000"/>
                  </a:schemeClr>
                </a:glow>
              </a:effectLst>
            </a:rPr>
            <a:t> Fund</a:t>
          </a:r>
        </a:p>
        <a:p xmlns:a="http://schemas.openxmlformats.org/drawingml/2006/main">
          <a:pPr algn="ctr"/>
          <a:r>
            <a:rPr lang="en-US" sz="2000" b="1" baseline="0" dirty="0">
              <a:ln>
                <a:solidFill>
                  <a:schemeClr val="tx2">
                    <a:lumMod val="50000"/>
                  </a:schemeClr>
                </a:solidFill>
              </a:ln>
              <a:solidFill>
                <a:schemeClr val="bg1"/>
              </a:solidFill>
              <a:effectLst>
                <a:glow rad="139700">
                  <a:schemeClr val="accent1">
                    <a:lumMod val="75000"/>
                    <a:alpha val="40000"/>
                  </a:schemeClr>
                </a:glow>
              </a:effectLst>
            </a:rPr>
            <a:t>FY20</a:t>
          </a:r>
          <a:r>
            <a:rPr lang="en-US" sz="2000" b="1" dirty="0">
              <a:ln>
                <a:solidFill>
                  <a:schemeClr val="tx2">
                    <a:lumMod val="50000"/>
                  </a:schemeClr>
                </a:solidFill>
              </a:ln>
              <a:solidFill>
                <a:schemeClr val="bg1"/>
              </a:solidFill>
              <a:effectLst>
                <a:glow rad="139700">
                  <a:schemeClr val="accent1">
                    <a:lumMod val="75000"/>
                    <a:alpha val="40000"/>
                  </a:schemeClr>
                </a:glow>
              </a:effectLst>
            </a:rPr>
            <a:t> Total Budget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0323" cy="461010"/>
          </a:xfrm>
          <a:prstGeom prst="rect">
            <a:avLst/>
          </a:prstGeom>
        </p:spPr>
        <p:txBody>
          <a:bodyPr vert="horz" lIns="92379" tIns="46190" rIns="92379" bIns="46190" rtlCol="0"/>
          <a:lstStyle>
            <a:lvl1pPr algn="l">
              <a:defRPr sz="1200"/>
            </a:lvl1pPr>
          </a:lstStyle>
          <a:p>
            <a:endParaRPr lang="en-US" dirty="0"/>
          </a:p>
        </p:txBody>
      </p:sp>
      <p:sp>
        <p:nvSpPr>
          <p:cNvPr id="3" name="Date Placeholder 2"/>
          <p:cNvSpPr>
            <a:spLocks noGrp="1"/>
          </p:cNvSpPr>
          <p:nvPr>
            <p:ph type="dt" idx="1"/>
          </p:nvPr>
        </p:nvSpPr>
        <p:spPr>
          <a:xfrm>
            <a:off x="3934970" y="0"/>
            <a:ext cx="3010323" cy="461010"/>
          </a:xfrm>
          <a:prstGeom prst="rect">
            <a:avLst/>
          </a:prstGeom>
        </p:spPr>
        <p:txBody>
          <a:bodyPr vert="horz" lIns="92379" tIns="46190" rIns="92379" bIns="46190" rtlCol="0"/>
          <a:lstStyle>
            <a:lvl1pPr algn="r">
              <a:defRPr sz="1200"/>
            </a:lvl1pPr>
          </a:lstStyle>
          <a:p>
            <a:fld id="{D499C1BB-0018-4F91-BF83-7408753661FD}" type="datetimeFigureOut">
              <a:rPr lang="en-US" smtClean="0"/>
              <a:pPr/>
              <a:t>2/24/2020</a:t>
            </a:fld>
            <a:endParaRPr lang="en-US" dirty="0"/>
          </a:p>
        </p:txBody>
      </p:sp>
      <p:sp>
        <p:nvSpPr>
          <p:cNvPr id="4" name="Slide Image Placeholder 3"/>
          <p:cNvSpPr>
            <a:spLocks noGrp="1" noRot="1" noChangeAspect="1"/>
          </p:cNvSpPr>
          <p:nvPr>
            <p:ph type="sldImg" idx="2"/>
          </p:nvPr>
        </p:nvSpPr>
        <p:spPr>
          <a:xfrm>
            <a:off x="1166813" y="690563"/>
            <a:ext cx="4613275" cy="3459162"/>
          </a:xfrm>
          <a:prstGeom prst="rect">
            <a:avLst/>
          </a:prstGeom>
          <a:noFill/>
          <a:ln w="12700">
            <a:solidFill>
              <a:prstClr val="black"/>
            </a:solidFill>
          </a:ln>
        </p:spPr>
        <p:txBody>
          <a:bodyPr vert="horz" lIns="92379" tIns="46190" rIns="92379" bIns="46190" rtlCol="0" anchor="ctr"/>
          <a:lstStyle/>
          <a:p>
            <a:endParaRPr lang="en-US" dirty="0"/>
          </a:p>
        </p:txBody>
      </p:sp>
      <p:sp>
        <p:nvSpPr>
          <p:cNvPr id="5" name="Notes Placeholder 4"/>
          <p:cNvSpPr>
            <a:spLocks noGrp="1"/>
          </p:cNvSpPr>
          <p:nvPr>
            <p:ph type="body" sz="quarter" idx="3"/>
          </p:nvPr>
        </p:nvSpPr>
        <p:spPr>
          <a:xfrm>
            <a:off x="694691" y="4379596"/>
            <a:ext cx="5557520" cy="4149090"/>
          </a:xfrm>
          <a:prstGeom prst="rect">
            <a:avLst/>
          </a:prstGeom>
        </p:spPr>
        <p:txBody>
          <a:bodyPr vert="horz" lIns="92379" tIns="46190" rIns="92379" bIns="461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57590"/>
            <a:ext cx="3010323" cy="461010"/>
          </a:xfrm>
          <a:prstGeom prst="rect">
            <a:avLst/>
          </a:prstGeom>
        </p:spPr>
        <p:txBody>
          <a:bodyPr vert="horz" lIns="92379" tIns="46190" rIns="92379" bIns="461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79" tIns="46190" rIns="92379" bIns="46190" rtlCol="0" anchor="b"/>
          <a:lstStyle>
            <a:lvl1pPr algn="r">
              <a:defRPr sz="1200"/>
            </a:lvl1pPr>
          </a:lstStyle>
          <a:p>
            <a:fld id="{F87CD2B5-3E30-4A7D-A75B-223A7BDDAE6F}" type="slidenum">
              <a:rPr lang="en-US" smtClean="0"/>
              <a:pPr/>
              <a:t>‹#›</a:t>
            </a:fld>
            <a:endParaRPr lang="en-US" dirty="0"/>
          </a:p>
        </p:txBody>
      </p:sp>
    </p:spTree>
    <p:extLst>
      <p:ext uri="{BB962C8B-B14F-4D97-AF65-F5344CB8AC3E}">
        <p14:creationId xmlns:p14="http://schemas.microsoft.com/office/powerpoint/2010/main" val="143158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7CD2B5-3E30-4A7D-A75B-223A7BDDAE6F}" type="slidenum">
              <a:rPr lang="en-US" smtClean="0"/>
              <a:pPr/>
              <a:t>1</a:t>
            </a:fld>
            <a:endParaRPr lang="en-US" dirty="0"/>
          </a:p>
        </p:txBody>
      </p:sp>
    </p:spTree>
    <p:extLst>
      <p:ext uri="{BB962C8B-B14F-4D97-AF65-F5344CB8AC3E}">
        <p14:creationId xmlns:p14="http://schemas.microsoft.com/office/powerpoint/2010/main" val="65903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3" y="8891310"/>
            <a:ext cx="6351820" cy="46804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51826" y="8891310"/>
            <a:ext cx="704124" cy="468049"/>
          </a:xfrm>
        </p:spPr>
        <p:txBody>
          <a:bodyPr/>
          <a:lstStyle/>
          <a:p>
            <a:fld id="{EC87E0CF-87F6-4B58-B8B8-DCAB2DAAF3CA}" type="slidenum">
              <a:rPr lang="en-US" smtClean="0"/>
              <a:pPr/>
              <a:t>10</a:t>
            </a:fld>
            <a:endParaRPr lang="en-US" dirty="0"/>
          </a:p>
        </p:txBody>
      </p:sp>
    </p:spTree>
    <p:extLst>
      <p:ext uri="{BB962C8B-B14F-4D97-AF65-F5344CB8AC3E}">
        <p14:creationId xmlns:p14="http://schemas.microsoft.com/office/powerpoint/2010/main" val="172049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2" y="8553181"/>
            <a:ext cx="6036160" cy="45025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036166" y="8553181"/>
            <a:ext cx="669132" cy="450250"/>
          </a:xfrm>
        </p:spPr>
        <p:txBody>
          <a:bodyPr/>
          <a:lstStyle/>
          <a:p>
            <a:fld id="{EC87E0CF-87F6-4B58-B8B8-DCAB2DAAF3CA}" type="slidenum">
              <a:rPr lang="en-US" smtClean="0"/>
              <a:pPr/>
              <a:t>11</a:t>
            </a:fld>
            <a:endParaRPr lang="en-US" dirty="0"/>
          </a:p>
        </p:txBody>
      </p:sp>
    </p:spTree>
    <p:extLst>
      <p:ext uri="{BB962C8B-B14F-4D97-AF65-F5344CB8AC3E}">
        <p14:creationId xmlns:p14="http://schemas.microsoft.com/office/powerpoint/2010/main" val="832770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School Focus:</a:t>
            </a:r>
            <a:r>
              <a:rPr lang="en-US" baseline="0" dirty="0"/>
              <a:t> Instruction, Pupil Services, Improvement of Instruction, Media and School Admin (</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1" y="8934849"/>
            <a:ext cx="6424156" cy="470342"/>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424159" y="8934849"/>
            <a:ext cx="712142" cy="470342"/>
          </a:xfrm>
        </p:spPr>
        <p:txBody>
          <a:bodyPr/>
          <a:lstStyle/>
          <a:p>
            <a:fld id="{EC87E0CF-87F6-4B58-B8B8-DCAB2DAAF3CA}" type="slidenum">
              <a:rPr lang="en-US" smtClean="0"/>
              <a:pPr/>
              <a:t>12</a:t>
            </a:fld>
            <a:endParaRPr lang="en-US" dirty="0"/>
          </a:p>
        </p:txBody>
      </p:sp>
    </p:spTree>
    <p:extLst>
      <p:ext uri="{BB962C8B-B14F-4D97-AF65-F5344CB8AC3E}">
        <p14:creationId xmlns:p14="http://schemas.microsoft.com/office/powerpoint/2010/main" val="2157813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b="1"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1" y="9198637"/>
            <a:ext cx="6723888" cy="484227"/>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23889" y="9198637"/>
            <a:ext cx="745370" cy="484227"/>
          </a:xfrm>
        </p:spPr>
        <p:txBody>
          <a:bodyPr/>
          <a:lstStyle/>
          <a:p>
            <a:fld id="{EC87E0CF-87F6-4B58-B8B8-DCAB2DAAF3CA}" type="slidenum">
              <a:rPr lang="en-US" smtClean="0"/>
              <a:pPr/>
              <a:t>13</a:t>
            </a:fld>
            <a:endParaRPr lang="en-US" dirty="0"/>
          </a:p>
        </p:txBody>
      </p:sp>
    </p:spTree>
    <p:extLst>
      <p:ext uri="{BB962C8B-B14F-4D97-AF65-F5344CB8AC3E}">
        <p14:creationId xmlns:p14="http://schemas.microsoft.com/office/powerpoint/2010/main" val="3319417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b="1"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1" y="9198637"/>
            <a:ext cx="6723888" cy="484227"/>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23889" y="9198637"/>
            <a:ext cx="745370" cy="484227"/>
          </a:xfrm>
        </p:spPr>
        <p:txBody>
          <a:bodyPr/>
          <a:lstStyle/>
          <a:p>
            <a:fld id="{EC87E0CF-87F6-4B58-B8B8-DCAB2DAAF3CA}" type="slidenum">
              <a:rPr lang="en-US" smtClean="0"/>
              <a:pPr/>
              <a:t>14</a:t>
            </a:fld>
            <a:endParaRPr lang="en-US" dirty="0"/>
          </a:p>
        </p:txBody>
      </p:sp>
    </p:spTree>
    <p:extLst>
      <p:ext uri="{BB962C8B-B14F-4D97-AF65-F5344CB8AC3E}">
        <p14:creationId xmlns:p14="http://schemas.microsoft.com/office/powerpoint/2010/main" val="50430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b="1"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1" y="9198637"/>
            <a:ext cx="6723888" cy="484227"/>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23889" y="9198637"/>
            <a:ext cx="745370" cy="484227"/>
          </a:xfrm>
        </p:spPr>
        <p:txBody>
          <a:bodyPr/>
          <a:lstStyle/>
          <a:p>
            <a:fld id="{EC87E0CF-87F6-4B58-B8B8-DCAB2DAAF3CA}" type="slidenum">
              <a:rPr lang="en-US" smtClean="0"/>
              <a:pPr/>
              <a:t>15</a:t>
            </a:fld>
            <a:endParaRPr lang="en-US" dirty="0"/>
          </a:p>
        </p:txBody>
      </p:sp>
    </p:spTree>
    <p:extLst>
      <p:ext uri="{BB962C8B-B14F-4D97-AF65-F5344CB8AC3E}">
        <p14:creationId xmlns:p14="http://schemas.microsoft.com/office/powerpoint/2010/main" val="190715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7719" indent="-227719" defTabSz="923702" fontAlgn="base">
              <a:spcBef>
                <a:spcPct val="60000"/>
              </a:spcBef>
              <a:spcAft>
                <a:spcPct val="0"/>
              </a:spcAft>
              <a:defRPr/>
            </a:pP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2941486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Details are in the Appendix</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3</a:t>
            </a:fld>
            <a:endParaRPr lang="en-US" dirty="0"/>
          </a:p>
        </p:txBody>
      </p:sp>
    </p:spTree>
    <p:extLst>
      <p:ext uri="{BB962C8B-B14F-4D97-AF65-F5344CB8AC3E}">
        <p14:creationId xmlns:p14="http://schemas.microsoft.com/office/powerpoint/2010/main" val="128931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b="1"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1" y="9198637"/>
            <a:ext cx="6723888" cy="484227"/>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723889" y="9198637"/>
            <a:ext cx="745370" cy="484227"/>
          </a:xfrm>
        </p:spPr>
        <p:txBody>
          <a:bodyPr/>
          <a:lstStyle/>
          <a:p>
            <a:fld id="{EC87E0CF-87F6-4B58-B8B8-DCAB2DAAF3CA}" type="slidenum">
              <a:rPr lang="en-US" smtClean="0"/>
              <a:pPr/>
              <a:t>4</a:t>
            </a:fld>
            <a:endParaRPr lang="en-US" dirty="0"/>
          </a:p>
        </p:txBody>
      </p:sp>
    </p:spTree>
    <p:extLst>
      <p:ext uri="{BB962C8B-B14F-4D97-AF65-F5344CB8AC3E}">
        <p14:creationId xmlns:p14="http://schemas.microsoft.com/office/powerpoint/2010/main" val="4375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007">
              <a:defRPr/>
            </a:pPr>
            <a:r>
              <a:rPr lang="en-US" dirty="0"/>
              <a:t>Chart Location: QBE T&amp;E</a:t>
            </a: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72668"/>
            <a:ext cx="6256497" cy="46180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6497" y="8772668"/>
            <a:ext cx="693558" cy="461804"/>
          </a:xfrm>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1384164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5007">
              <a:defRPr/>
            </a:pPr>
            <a:r>
              <a:rPr lang="en-US" dirty="0"/>
              <a:t>Chart Location: QBE T&amp;E</a:t>
            </a: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72668"/>
            <a:ext cx="6256497" cy="461804"/>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6497" y="8772668"/>
            <a:ext cx="693558" cy="461804"/>
          </a:xfrm>
        </p:spPr>
        <p:txBody>
          <a:bodyPr/>
          <a:lstStyle/>
          <a:p>
            <a:fld id="{EC87E0CF-87F6-4B58-B8B8-DCAB2DAAF3CA}" type="slidenum">
              <a:rPr lang="en-US" smtClean="0"/>
              <a:pPr/>
              <a:t>6</a:t>
            </a:fld>
            <a:endParaRPr lang="en-US" dirty="0"/>
          </a:p>
        </p:txBody>
      </p:sp>
    </p:spTree>
    <p:extLst>
      <p:ext uri="{BB962C8B-B14F-4D97-AF65-F5344CB8AC3E}">
        <p14:creationId xmlns:p14="http://schemas.microsoft.com/office/powerpoint/2010/main" val="1072602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60606"/>
            <a:ext cx="6303645" cy="46116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03646" y="8760606"/>
            <a:ext cx="698784" cy="461169"/>
          </a:xfrm>
        </p:spPr>
        <p:txBody>
          <a:bodyPr/>
          <a:lstStyle/>
          <a:p>
            <a:fld id="{EC87E0CF-87F6-4B58-B8B8-DCAB2DAAF3CA}" type="slidenum">
              <a:rPr lang="en-US" smtClean="0"/>
              <a:pPr/>
              <a:t>7</a:t>
            </a:fld>
            <a:endParaRPr lang="en-US" dirty="0"/>
          </a:p>
        </p:txBody>
      </p:sp>
    </p:spTree>
    <p:extLst>
      <p:ext uri="{BB962C8B-B14F-4D97-AF65-F5344CB8AC3E}">
        <p14:creationId xmlns:p14="http://schemas.microsoft.com/office/powerpoint/2010/main" val="259244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7719" indent="-227719" defTabSz="923702" fontAlgn="base">
              <a:spcBef>
                <a:spcPct val="60000"/>
              </a:spcBef>
              <a:spcAft>
                <a:spcPct val="0"/>
              </a:spcAft>
              <a:defRPr/>
            </a:pPr>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0" y="8757590"/>
            <a:ext cx="6252211" cy="46101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52210" y="8757590"/>
            <a:ext cx="693083" cy="461010"/>
          </a:xfrm>
        </p:spPr>
        <p:txBody>
          <a:bodyPr/>
          <a:lstStyle/>
          <a:p>
            <a:fld id="{EC87E0CF-87F6-4B58-B8B8-DCAB2DAAF3CA}" type="slidenum">
              <a:rPr lang="en-US" smtClean="0"/>
              <a:pPr/>
              <a:t>8</a:t>
            </a:fld>
            <a:endParaRPr lang="en-US" dirty="0"/>
          </a:p>
        </p:txBody>
      </p:sp>
    </p:spTree>
    <p:extLst>
      <p:ext uri="{BB962C8B-B14F-4D97-AF65-F5344CB8AC3E}">
        <p14:creationId xmlns:p14="http://schemas.microsoft.com/office/powerpoint/2010/main" val="367687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4.1 / 5.0 (210, with 78 suggestions)</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2/24/2020 2:16 PM</a:t>
            </a:fld>
            <a:endParaRPr lang="en-US" dirty="0"/>
          </a:p>
        </p:txBody>
      </p:sp>
      <p:sp>
        <p:nvSpPr>
          <p:cNvPr id="6" name="Footer Placeholder 5"/>
          <p:cNvSpPr>
            <a:spLocks noGrp="1"/>
          </p:cNvSpPr>
          <p:nvPr>
            <p:ph type="ftr" sz="quarter" idx="12"/>
          </p:nvPr>
        </p:nvSpPr>
        <p:spPr>
          <a:xfrm>
            <a:off x="3" y="8891310"/>
            <a:ext cx="6351820" cy="468049"/>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351826" y="8891310"/>
            <a:ext cx="704124" cy="468049"/>
          </a:xfrm>
        </p:spPr>
        <p:txBody>
          <a:bodyPr/>
          <a:lstStyle/>
          <a:p>
            <a:fld id="{EC87E0CF-87F6-4B58-B8B8-DCAB2DAAF3CA}" type="slidenum">
              <a:rPr lang="en-US" smtClean="0"/>
              <a:pPr/>
              <a:t>9</a:t>
            </a:fld>
            <a:endParaRPr lang="en-US" dirty="0"/>
          </a:p>
        </p:txBody>
      </p:sp>
    </p:spTree>
    <p:extLst>
      <p:ext uri="{BB962C8B-B14F-4D97-AF65-F5344CB8AC3E}">
        <p14:creationId xmlns:p14="http://schemas.microsoft.com/office/powerpoint/2010/main" val="94438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hart" Target="../charts/chart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16.emf"/><Relationship Id="rId4" Type="http://schemas.openxmlformats.org/officeDocument/2006/relationships/package" Target="../embeddings/Microsoft_Excel_Worksheet.xlsx"/></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chart" Target="../charts/chart3.xml"/><Relationship Id="rId5" Type="http://schemas.openxmlformats.org/officeDocument/2006/relationships/image" Target="../media/image17.emf"/><Relationship Id="rId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472" y="453767"/>
            <a:ext cx="8458200" cy="1050810"/>
          </a:xfrm>
        </p:spPr>
        <p:txBody>
          <a:bodyPr/>
          <a:lstStyle/>
          <a:p>
            <a:pPr algn="ctr"/>
            <a:r>
              <a:rPr lang="en-US" b="1" dirty="0"/>
              <a:t>FY2021 Budget: Initial Allotment Presentation</a:t>
            </a:r>
          </a:p>
        </p:txBody>
      </p:sp>
      <p:sp>
        <p:nvSpPr>
          <p:cNvPr id="6" name="Rectangle 6"/>
          <p:cNvSpPr txBox="1">
            <a:spLocks noChangeArrowheads="1"/>
          </p:cNvSpPr>
          <p:nvPr/>
        </p:nvSpPr>
        <p:spPr>
          <a:xfrm>
            <a:off x="4876800" y="2042404"/>
            <a:ext cx="3505200" cy="2366230"/>
          </a:xfrm>
          <a:prstGeom prst="rect">
            <a:avLst/>
          </a:prstGeom>
        </p:spPr>
        <p:txBody>
          <a:bodyPr vert="horz" lIns="0" tIns="0" rIns="0" bIns="0" rtlCol="0">
            <a:noAutofit/>
          </a:bodyPr>
          <a:lstStyle/>
          <a:p>
            <a:pPr marL="342900" lvl="0" indent="-342900" algn="ctr" defTabSz="914363">
              <a:lnSpc>
                <a:spcPct val="90000"/>
              </a:lnSpc>
              <a:defRPr/>
            </a:pPr>
            <a:r>
              <a:rPr lang="en-US" sz="2000" b="1" u="sng" dirty="0"/>
              <a:t>Agenda</a:t>
            </a:r>
          </a:p>
          <a:p>
            <a:pPr marL="342900" lvl="0" indent="-342900" defTabSz="914363">
              <a:lnSpc>
                <a:spcPct val="90000"/>
              </a:lnSpc>
              <a:defRPr/>
            </a:pPr>
            <a:endParaRPr lang="en-US" sz="800" dirty="0"/>
          </a:p>
          <a:p>
            <a:pPr marL="342900" indent="-342900" defTabSz="914363">
              <a:lnSpc>
                <a:spcPct val="90000"/>
              </a:lnSpc>
              <a:buFont typeface="+mj-lt"/>
              <a:buAutoNum type="arabicPeriod"/>
              <a:defRPr/>
            </a:pPr>
            <a:r>
              <a:rPr lang="en-US" sz="2000" dirty="0"/>
              <a:t>Budget Timeline</a:t>
            </a:r>
          </a:p>
          <a:p>
            <a:pPr marL="342900" indent="-342900" defTabSz="914363">
              <a:lnSpc>
                <a:spcPct val="90000"/>
              </a:lnSpc>
              <a:buFont typeface="+mj-lt"/>
              <a:buAutoNum type="arabicPeriod"/>
              <a:defRPr/>
            </a:pPr>
            <a:r>
              <a:rPr lang="en-US" sz="2000" dirty="0"/>
              <a:t>Preliminary Enrollment</a:t>
            </a:r>
          </a:p>
          <a:p>
            <a:pPr marL="342900" indent="-342900" defTabSz="914363">
              <a:lnSpc>
                <a:spcPct val="90000"/>
              </a:lnSpc>
              <a:buFont typeface="+mj-lt"/>
              <a:buAutoNum type="arabicPeriod"/>
              <a:defRPr/>
            </a:pPr>
            <a:r>
              <a:rPr lang="en-US" sz="2000" dirty="0"/>
              <a:t>Initial Allotments</a:t>
            </a:r>
          </a:p>
          <a:p>
            <a:pPr marL="342900" indent="-342900" defTabSz="914363">
              <a:lnSpc>
                <a:spcPct val="90000"/>
              </a:lnSpc>
              <a:buFont typeface="+mj-lt"/>
              <a:buAutoNum type="arabicPeriod"/>
              <a:defRPr/>
            </a:pPr>
            <a:r>
              <a:rPr lang="en-US" sz="2000" dirty="0"/>
              <a:t>Certification &amp; Experience</a:t>
            </a:r>
          </a:p>
          <a:p>
            <a:pPr marL="342900" indent="-342900" defTabSz="914363">
              <a:lnSpc>
                <a:spcPct val="90000"/>
              </a:lnSpc>
              <a:buFont typeface="+mj-lt"/>
              <a:buAutoNum type="arabicPeriod"/>
              <a:defRPr/>
            </a:pPr>
            <a:endParaRPr lang="en-US" sz="800" dirty="0"/>
          </a:p>
          <a:p>
            <a:pPr defTabSz="914363">
              <a:lnSpc>
                <a:spcPct val="90000"/>
              </a:lnSpc>
              <a:defRPr/>
            </a:pPr>
            <a:r>
              <a:rPr lang="en-US" sz="2000" dirty="0"/>
              <a:t>Appendix</a:t>
            </a:r>
          </a:p>
          <a:p>
            <a:pPr defTabSz="914363">
              <a:lnSpc>
                <a:spcPct val="90000"/>
              </a:lnSpc>
              <a:defRPr/>
            </a:pPr>
            <a:endParaRPr lang="en-US" sz="2000" dirty="0"/>
          </a:p>
          <a:p>
            <a:pPr marL="342900" indent="-342900" defTabSz="914363">
              <a:lnSpc>
                <a:spcPct val="90000"/>
              </a:lnSpc>
              <a:buFont typeface="+mj-lt"/>
              <a:buAutoNum type="arabicPeriod"/>
              <a:defRPr/>
            </a:pPr>
            <a:endParaRPr lang="en-US" sz="2000" i="1" dirty="0"/>
          </a:p>
          <a:p>
            <a:pPr lvl="0" defTabSz="914363">
              <a:lnSpc>
                <a:spcPct val="90000"/>
              </a:lnSpc>
              <a:defRPr/>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76" y="1901859"/>
            <a:ext cx="2561769" cy="20414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319" y="4724400"/>
            <a:ext cx="1533803" cy="15338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740613"/>
            <a:ext cx="1324431" cy="13244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980" y="4451967"/>
            <a:ext cx="1952266" cy="195226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0725" y="4815596"/>
            <a:ext cx="1260158" cy="12601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2817" y="4563940"/>
            <a:ext cx="1713736" cy="1713736"/>
          </a:xfrm>
          <a:prstGeom prst="rect">
            <a:avLst/>
          </a:prstGeom>
        </p:spPr>
      </p:pic>
      <p:sp>
        <p:nvSpPr>
          <p:cNvPr id="15" name="Title 1"/>
          <p:cNvSpPr txBox="1">
            <a:spLocks/>
          </p:cNvSpPr>
          <p:nvPr/>
        </p:nvSpPr>
        <p:spPr>
          <a:xfrm>
            <a:off x="6091440" y="6248400"/>
            <a:ext cx="2805113" cy="609600"/>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r"/>
            <a:r>
              <a:rPr lang="en-US" sz="2800" dirty="0">
                <a:solidFill>
                  <a:schemeClr val="bg1"/>
                </a:solidFill>
              </a:rPr>
              <a:t>February 25, 2020</a:t>
            </a:r>
          </a:p>
        </p:txBody>
      </p:sp>
      <p:sp>
        <p:nvSpPr>
          <p:cNvPr id="16" name="TextBox 15">
            <a:extLst>
              <a:ext uri="{FF2B5EF4-FFF2-40B4-BE49-F238E27FC236}">
                <a16:creationId xmlns:a16="http://schemas.microsoft.com/office/drawing/2014/main" id="{C8E607A5-8619-41ED-9C6F-0821649E5AAB}"/>
              </a:ext>
            </a:extLst>
          </p:cNvPr>
          <p:cNvSpPr txBox="1"/>
          <p:nvPr/>
        </p:nvSpPr>
        <p:spPr>
          <a:xfrm>
            <a:off x="686876" y="3943267"/>
            <a:ext cx="2489094" cy="369332"/>
          </a:xfrm>
          <a:prstGeom prst="rect">
            <a:avLst/>
          </a:prstGeom>
          <a:noFill/>
        </p:spPr>
        <p:txBody>
          <a:bodyPr wrap="square" rtlCol="0">
            <a:spAutoFit/>
          </a:bodyPr>
          <a:lstStyle/>
          <a:p>
            <a:r>
              <a:rPr lang="en-US" dirty="0"/>
              <a:t>Engage. Inspire. Prepare.</a:t>
            </a:r>
          </a:p>
        </p:txBody>
      </p:sp>
      <p:sp>
        <p:nvSpPr>
          <p:cNvPr id="18" name="TextBox 17">
            <a:extLst>
              <a:ext uri="{FF2B5EF4-FFF2-40B4-BE49-F238E27FC236}">
                <a16:creationId xmlns:a16="http://schemas.microsoft.com/office/drawing/2014/main" id="{4126C768-F745-4A70-9C89-2142C3022EBA}"/>
              </a:ext>
            </a:extLst>
          </p:cNvPr>
          <p:cNvSpPr txBox="1"/>
          <p:nvPr/>
        </p:nvSpPr>
        <p:spPr>
          <a:xfrm>
            <a:off x="0" y="6574164"/>
            <a:ext cx="1476831" cy="246221"/>
          </a:xfrm>
          <a:prstGeom prst="rect">
            <a:avLst/>
          </a:prstGeom>
          <a:noFill/>
        </p:spPr>
        <p:txBody>
          <a:bodyPr wrap="square" rtlCol="0">
            <a:spAutoFit/>
          </a:bodyPr>
          <a:lstStyle/>
          <a:p>
            <a:r>
              <a:rPr lang="en-US" sz="1000" b="1" dirty="0">
                <a:solidFill>
                  <a:schemeClr val="bg1"/>
                </a:solidFill>
              </a:rPr>
              <a:t>Version 3.0</a:t>
            </a:r>
          </a:p>
        </p:txBody>
      </p:sp>
    </p:spTree>
    <p:extLst>
      <p:ext uri="{BB962C8B-B14F-4D97-AF65-F5344CB8AC3E}">
        <p14:creationId xmlns:p14="http://schemas.microsoft.com/office/powerpoint/2010/main" val="339585322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643" y="3810000"/>
            <a:ext cx="8748713" cy="609600"/>
          </a:xfrm>
        </p:spPr>
        <p:txBody>
          <a:bodyPr/>
          <a:lstStyle/>
          <a:p>
            <a:pPr algn="ctr"/>
            <a:r>
              <a:rPr lang="en-US" sz="3600" dirty="0">
                <a:solidFill>
                  <a:schemeClr val="tx1"/>
                </a:solidFill>
              </a:rPr>
              <a:t>Thank You</a:t>
            </a:r>
            <a:br>
              <a:rPr lang="en-US" sz="4800" dirty="0">
                <a:solidFill>
                  <a:schemeClr val="tx1"/>
                </a:solidFill>
              </a:rPr>
            </a:br>
            <a:br>
              <a:rPr lang="en-US" sz="2400" dirty="0">
                <a:solidFill>
                  <a:schemeClr val="tx1"/>
                </a:solidFill>
              </a:rPr>
            </a:br>
            <a:r>
              <a:rPr lang="en-US" sz="2400" dirty="0">
                <a:solidFill>
                  <a:schemeClr val="tx1"/>
                </a:solidFill>
              </a:rPr>
              <a:t>For Budget Ideas and Feedback</a:t>
            </a:r>
            <a:br>
              <a:rPr lang="en-US" sz="2400" dirty="0">
                <a:solidFill>
                  <a:schemeClr val="tx1"/>
                </a:solidFill>
              </a:rPr>
            </a:br>
            <a:r>
              <a:rPr lang="en-US" sz="2400" dirty="0">
                <a:solidFill>
                  <a:schemeClr val="tx1"/>
                </a:solidFill>
              </a:rPr>
              <a:t>Visit our Website (Budget Feedback)</a:t>
            </a:r>
            <a:br>
              <a:rPr lang="en-US" sz="3200" dirty="0">
                <a:solidFill>
                  <a:schemeClr val="tx1"/>
                </a:solidFill>
              </a:rPr>
            </a:br>
            <a:endParaRPr lang="en-US" sz="32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906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28622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3536392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733800"/>
            <a:ext cx="6248400" cy="609600"/>
          </a:xfrm>
        </p:spPr>
        <p:txBody>
          <a:bodyPr/>
          <a:lstStyle/>
          <a:p>
            <a:pPr algn="ctr"/>
            <a:r>
              <a:rPr lang="en-US" sz="4800" dirty="0">
                <a:solidFill>
                  <a:schemeClr val="tx1"/>
                </a:solidFill>
              </a:rPr>
              <a:t>Appendix</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990600"/>
            <a:ext cx="2348755" cy="1871663"/>
          </a:xfrm>
          <a:prstGeom prst="rect">
            <a:avLst/>
          </a:prstGeom>
        </p:spPr>
      </p:pic>
      <p:sp>
        <p:nvSpPr>
          <p:cNvPr id="4" name="TextBox 3">
            <a:extLst>
              <a:ext uri="{FF2B5EF4-FFF2-40B4-BE49-F238E27FC236}">
                <a16:creationId xmlns:a16="http://schemas.microsoft.com/office/drawing/2014/main" id="{6B1E1383-535E-4DCA-95E1-ACF76B7E4C89}"/>
              </a:ext>
            </a:extLst>
          </p:cNvPr>
          <p:cNvSpPr txBox="1"/>
          <p:nvPr/>
        </p:nvSpPr>
        <p:spPr>
          <a:xfrm>
            <a:off x="3282630" y="2862263"/>
            <a:ext cx="2489094" cy="369332"/>
          </a:xfrm>
          <a:prstGeom prst="rect">
            <a:avLst/>
          </a:prstGeom>
          <a:noFill/>
        </p:spPr>
        <p:txBody>
          <a:bodyPr wrap="square" rtlCol="0">
            <a:spAutoFit/>
          </a:bodyPr>
          <a:lstStyle/>
          <a:p>
            <a:r>
              <a:rPr lang="en-US" dirty="0"/>
              <a:t>Engage. Inspire. Prepare.</a:t>
            </a:r>
          </a:p>
        </p:txBody>
      </p:sp>
    </p:spTree>
    <p:extLst>
      <p:ext uri="{BB962C8B-B14F-4D97-AF65-F5344CB8AC3E}">
        <p14:creationId xmlns:p14="http://schemas.microsoft.com/office/powerpoint/2010/main" val="10403003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Expenditure Comparison / Allotments</a:t>
            </a:r>
          </a:p>
        </p:txBody>
      </p:sp>
      <p:sp>
        <p:nvSpPr>
          <p:cNvPr id="7" name="Subtitle 2"/>
          <p:cNvSpPr txBox="1">
            <a:spLocks/>
          </p:cNvSpPr>
          <p:nvPr/>
        </p:nvSpPr>
        <p:spPr>
          <a:xfrm>
            <a:off x="5943600" y="6553200"/>
            <a:ext cx="3048000" cy="304800"/>
          </a:xfrm>
          <a:prstGeom prst="rect">
            <a:avLst/>
          </a:prstGeom>
        </p:spPr>
        <p:txBody>
          <a:bodyPr vert="horz" lIns="0" tIns="0" rIns="0" bIns="0" rtlCol="0">
            <a:normAutofit/>
          </a:bodyPr>
          <a:lstStyle>
            <a:lvl1pPr marL="0" indent="0" algn="l" defTabSz="914363" rtl="0" eaLnBrk="1" latinLnBrk="0" hangingPunct="1">
              <a:lnSpc>
                <a:spcPct val="90000"/>
              </a:lnSpc>
              <a:spcBef>
                <a:spcPts val="0"/>
              </a:spcBef>
              <a:buFontTx/>
              <a:buNone/>
              <a:defRPr sz="3200" kern="1200">
                <a:solidFill>
                  <a:schemeClr val="tx1"/>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lvl="0" indent="-342900" algn="r">
              <a:defRPr/>
            </a:pPr>
            <a:r>
              <a:rPr lang="en-US" sz="1200" dirty="0"/>
              <a:t>Appendix</a:t>
            </a:r>
          </a:p>
        </p:txBody>
      </p:sp>
      <p:graphicFrame>
        <p:nvGraphicFramePr>
          <p:cNvPr id="6" name="Chart 5">
            <a:extLst>
              <a:ext uri="{FF2B5EF4-FFF2-40B4-BE49-F238E27FC236}">
                <a16:creationId xmlns:a16="http://schemas.microsoft.com/office/drawing/2014/main" id="{00000000-0008-0000-1600-000007000000}"/>
              </a:ext>
            </a:extLst>
          </p:cNvPr>
          <p:cNvGraphicFramePr>
            <a:graphicFrameLocks/>
          </p:cNvGraphicFramePr>
          <p:nvPr>
            <p:extLst>
              <p:ext uri="{D42A27DB-BD31-4B8C-83A1-F6EECF244321}">
                <p14:modId xmlns:p14="http://schemas.microsoft.com/office/powerpoint/2010/main" val="3210474509"/>
              </p:ext>
            </p:extLst>
          </p:nvPr>
        </p:nvGraphicFramePr>
        <p:xfrm>
          <a:off x="343958" y="228600"/>
          <a:ext cx="8456083" cy="52959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F0B9F84-4BC8-4892-BE65-7F45BC3F4865}"/>
              </a:ext>
            </a:extLst>
          </p:cNvPr>
          <p:cNvSpPr txBox="1"/>
          <p:nvPr/>
        </p:nvSpPr>
        <p:spPr>
          <a:xfrm>
            <a:off x="956269" y="5422941"/>
            <a:ext cx="798723" cy="584775"/>
          </a:xfrm>
          <a:prstGeom prst="rect">
            <a:avLst/>
          </a:prstGeom>
          <a:noFill/>
        </p:spPr>
        <p:txBody>
          <a:bodyPr wrap="square" rtlCol="0">
            <a:spAutoFit/>
          </a:bodyPr>
          <a:lstStyle/>
          <a:p>
            <a:pPr algn="ctr"/>
            <a:r>
              <a:rPr lang="en-US" sz="1600" b="1" dirty="0"/>
              <a:t>2,360 (70%)</a:t>
            </a:r>
          </a:p>
        </p:txBody>
      </p:sp>
      <p:sp>
        <p:nvSpPr>
          <p:cNvPr id="8" name="TextBox 7">
            <a:extLst>
              <a:ext uri="{FF2B5EF4-FFF2-40B4-BE49-F238E27FC236}">
                <a16:creationId xmlns:a16="http://schemas.microsoft.com/office/drawing/2014/main" id="{26E5FED0-9BA4-4ECC-99DB-27FDE5C8497F}"/>
              </a:ext>
            </a:extLst>
          </p:cNvPr>
          <p:cNvSpPr txBox="1"/>
          <p:nvPr/>
        </p:nvSpPr>
        <p:spPr>
          <a:xfrm>
            <a:off x="1754992" y="5419606"/>
            <a:ext cx="798723" cy="584775"/>
          </a:xfrm>
          <a:prstGeom prst="rect">
            <a:avLst/>
          </a:prstGeom>
          <a:noFill/>
        </p:spPr>
        <p:txBody>
          <a:bodyPr wrap="square" rtlCol="0">
            <a:spAutoFit/>
          </a:bodyPr>
          <a:lstStyle/>
          <a:p>
            <a:pPr algn="ctr"/>
            <a:r>
              <a:rPr lang="en-US" sz="1600" b="1" dirty="0"/>
              <a:t>109 (3%)</a:t>
            </a:r>
          </a:p>
        </p:txBody>
      </p:sp>
      <p:sp>
        <p:nvSpPr>
          <p:cNvPr id="9" name="TextBox 8">
            <a:extLst>
              <a:ext uri="{FF2B5EF4-FFF2-40B4-BE49-F238E27FC236}">
                <a16:creationId xmlns:a16="http://schemas.microsoft.com/office/drawing/2014/main" id="{38677FFD-C71B-4574-AF21-FCFC5DCAC920}"/>
              </a:ext>
            </a:extLst>
          </p:cNvPr>
          <p:cNvSpPr txBox="1"/>
          <p:nvPr/>
        </p:nvSpPr>
        <p:spPr>
          <a:xfrm>
            <a:off x="2831231" y="5419606"/>
            <a:ext cx="798723" cy="584775"/>
          </a:xfrm>
          <a:prstGeom prst="rect">
            <a:avLst/>
          </a:prstGeom>
          <a:noFill/>
        </p:spPr>
        <p:txBody>
          <a:bodyPr wrap="square" rtlCol="0">
            <a:spAutoFit/>
          </a:bodyPr>
          <a:lstStyle/>
          <a:p>
            <a:pPr algn="ctr"/>
            <a:r>
              <a:rPr lang="en-US" sz="1600" b="1" dirty="0"/>
              <a:t>174 (5%)</a:t>
            </a:r>
          </a:p>
        </p:txBody>
      </p:sp>
      <p:sp>
        <p:nvSpPr>
          <p:cNvPr id="10" name="TextBox 9">
            <a:extLst>
              <a:ext uri="{FF2B5EF4-FFF2-40B4-BE49-F238E27FC236}">
                <a16:creationId xmlns:a16="http://schemas.microsoft.com/office/drawing/2014/main" id="{1AE0B49E-5699-4096-90F4-A8621FD929A0}"/>
              </a:ext>
            </a:extLst>
          </p:cNvPr>
          <p:cNvSpPr txBox="1"/>
          <p:nvPr/>
        </p:nvSpPr>
        <p:spPr>
          <a:xfrm>
            <a:off x="4185415" y="5419606"/>
            <a:ext cx="798723" cy="584775"/>
          </a:xfrm>
          <a:prstGeom prst="rect">
            <a:avLst/>
          </a:prstGeom>
          <a:noFill/>
        </p:spPr>
        <p:txBody>
          <a:bodyPr wrap="square" rtlCol="0">
            <a:spAutoFit/>
          </a:bodyPr>
          <a:lstStyle/>
          <a:p>
            <a:pPr algn="ctr"/>
            <a:r>
              <a:rPr lang="en-US" sz="1600" b="1" dirty="0"/>
              <a:t>53 (2%)</a:t>
            </a:r>
          </a:p>
        </p:txBody>
      </p:sp>
      <p:sp>
        <p:nvSpPr>
          <p:cNvPr id="11" name="TextBox 10">
            <a:extLst>
              <a:ext uri="{FF2B5EF4-FFF2-40B4-BE49-F238E27FC236}">
                <a16:creationId xmlns:a16="http://schemas.microsoft.com/office/drawing/2014/main" id="{604EEBEE-DD35-49FD-8436-4DB3C6737A8B}"/>
              </a:ext>
            </a:extLst>
          </p:cNvPr>
          <p:cNvSpPr txBox="1"/>
          <p:nvPr/>
        </p:nvSpPr>
        <p:spPr>
          <a:xfrm>
            <a:off x="5520318" y="5419606"/>
            <a:ext cx="798723" cy="584775"/>
          </a:xfrm>
          <a:prstGeom prst="rect">
            <a:avLst/>
          </a:prstGeom>
          <a:noFill/>
        </p:spPr>
        <p:txBody>
          <a:bodyPr wrap="square" rtlCol="0">
            <a:spAutoFit/>
          </a:bodyPr>
          <a:lstStyle/>
          <a:p>
            <a:pPr algn="ctr"/>
            <a:r>
              <a:rPr lang="en-US" sz="1600" b="1" dirty="0"/>
              <a:t>206 (6%)</a:t>
            </a:r>
          </a:p>
        </p:txBody>
      </p:sp>
      <p:sp>
        <p:nvSpPr>
          <p:cNvPr id="12" name="TextBox 11">
            <a:extLst>
              <a:ext uri="{FF2B5EF4-FFF2-40B4-BE49-F238E27FC236}">
                <a16:creationId xmlns:a16="http://schemas.microsoft.com/office/drawing/2014/main" id="{4343A567-659D-47F3-9D46-DD15EE70E901}"/>
              </a:ext>
            </a:extLst>
          </p:cNvPr>
          <p:cNvSpPr txBox="1"/>
          <p:nvPr/>
        </p:nvSpPr>
        <p:spPr>
          <a:xfrm>
            <a:off x="6455859" y="5419606"/>
            <a:ext cx="798723" cy="584775"/>
          </a:xfrm>
          <a:prstGeom prst="rect">
            <a:avLst/>
          </a:prstGeom>
          <a:noFill/>
        </p:spPr>
        <p:txBody>
          <a:bodyPr wrap="square" rtlCol="0">
            <a:spAutoFit/>
          </a:bodyPr>
          <a:lstStyle/>
          <a:p>
            <a:pPr algn="ctr"/>
            <a:r>
              <a:rPr lang="en-US" sz="1600" b="1" dirty="0"/>
              <a:t>352 (10%)</a:t>
            </a:r>
          </a:p>
        </p:txBody>
      </p:sp>
      <p:sp>
        <p:nvSpPr>
          <p:cNvPr id="13" name="TextBox 12">
            <a:extLst>
              <a:ext uri="{FF2B5EF4-FFF2-40B4-BE49-F238E27FC236}">
                <a16:creationId xmlns:a16="http://schemas.microsoft.com/office/drawing/2014/main" id="{1EC91180-0221-4D5F-9A58-27188295F1B5}"/>
              </a:ext>
            </a:extLst>
          </p:cNvPr>
          <p:cNvSpPr txBox="1"/>
          <p:nvPr/>
        </p:nvSpPr>
        <p:spPr>
          <a:xfrm>
            <a:off x="7391400" y="5419606"/>
            <a:ext cx="798723" cy="584775"/>
          </a:xfrm>
          <a:prstGeom prst="rect">
            <a:avLst/>
          </a:prstGeom>
          <a:noFill/>
        </p:spPr>
        <p:txBody>
          <a:bodyPr wrap="square" rtlCol="0">
            <a:spAutoFit/>
          </a:bodyPr>
          <a:lstStyle/>
          <a:p>
            <a:pPr algn="ctr"/>
            <a:r>
              <a:rPr lang="en-US" sz="1600" b="1" dirty="0"/>
              <a:t>110 (3%)</a:t>
            </a:r>
          </a:p>
        </p:txBody>
      </p:sp>
      <p:sp>
        <p:nvSpPr>
          <p:cNvPr id="14" name="TextBox 13">
            <a:extLst>
              <a:ext uri="{FF2B5EF4-FFF2-40B4-BE49-F238E27FC236}">
                <a16:creationId xmlns:a16="http://schemas.microsoft.com/office/drawing/2014/main" id="{1025CE6F-E4AB-4FE1-96AD-CB655820BA7A}"/>
              </a:ext>
            </a:extLst>
          </p:cNvPr>
          <p:cNvSpPr txBox="1"/>
          <p:nvPr/>
        </p:nvSpPr>
        <p:spPr>
          <a:xfrm>
            <a:off x="8153400" y="5692602"/>
            <a:ext cx="990600" cy="230832"/>
          </a:xfrm>
          <a:prstGeom prst="rect">
            <a:avLst/>
          </a:prstGeom>
          <a:noFill/>
        </p:spPr>
        <p:txBody>
          <a:bodyPr wrap="square" rtlCol="0">
            <a:spAutoFit/>
          </a:bodyPr>
          <a:lstStyle/>
          <a:p>
            <a:pPr algn="r"/>
            <a:r>
              <a:rPr lang="en-US" sz="900" dirty="0"/>
              <a:t>Excludes SNP</a:t>
            </a:r>
          </a:p>
        </p:txBody>
      </p:sp>
    </p:spTree>
    <p:extLst>
      <p:ext uri="{BB962C8B-B14F-4D97-AF65-F5344CB8AC3E}">
        <p14:creationId xmlns:p14="http://schemas.microsoft.com/office/powerpoint/2010/main" val="28718602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School-Based Allotment Assumptions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pic>
        <p:nvPicPr>
          <p:cNvPr id="7" name="Picture 6">
            <a:extLst>
              <a:ext uri="{FF2B5EF4-FFF2-40B4-BE49-F238E27FC236}">
                <a16:creationId xmlns:a16="http://schemas.microsoft.com/office/drawing/2014/main" id="{7910BE94-F954-4DFD-B953-F2B7D4D3EC22}"/>
              </a:ext>
            </a:extLst>
          </p:cNvPr>
          <p:cNvPicPr>
            <a:picLocks noChangeAspect="1"/>
          </p:cNvPicPr>
          <p:nvPr/>
        </p:nvPicPr>
        <p:blipFill>
          <a:blip r:embed="rId3"/>
          <a:stretch>
            <a:fillRect/>
          </a:stretch>
        </p:blipFill>
        <p:spPr>
          <a:xfrm>
            <a:off x="1625291" y="228600"/>
            <a:ext cx="5893418" cy="5583782"/>
          </a:xfrm>
          <a:prstGeom prst="rect">
            <a:avLst/>
          </a:prstGeom>
          <a:ln>
            <a:solidFill>
              <a:schemeClr val="accent1"/>
            </a:solidFill>
          </a:ln>
        </p:spPr>
      </p:pic>
    </p:spTree>
    <p:extLst>
      <p:ext uri="{BB962C8B-B14F-4D97-AF65-F5344CB8AC3E}">
        <p14:creationId xmlns:p14="http://schemas.microsoft.com/office/powerpoint/2010/main" val="37053776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School-Based Allotment Assumptions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pic>
        <p:nvPicPr>
          <p:cNvPr id="9" name="Picture 8">
            <a:extLst>
              <a:ext uri="{FF2B5EF4-FFF2-40B4-BE49-F238E27FC236}">
                <a16:creationId xmlns:a16="http://schemas.microsoft.com/office/drawing/2014/main" id="{C18736F1-61AB-4455-80F8-A69AA3BA740C}"/>
              </a:ext>
            </a:extLst>
          </p:cNvPr>
          <p:cNvPicPr>
            <a:picLocks noChangeAspect="1"/>
          </p:cNvPicPr>
          <p:nvPr/>
        </p:nvPicPr>
        <p:blipFill>
          <a:blip r:embed="rId3"/>
          <a:stretch>
            <a:fillRect/>
          </a:stretch>
        </p:blipFill>
        <p:spPr>
          <a:xfrm>
            <a:off x="1586389" y="227763"/>
            <a:ext cx="5971221" cy="5521550"/>
          </a:xfrm>
          <a:prstGeom prst="rect">
            <a:avLst/>
          </a:prstGeom>
          <a:ln>
            <a:solidFill>
              <a:schemeClr val="accent1"/>
            </a:solidFill>
          </a:ln>
        </p:spPr>
      </p:pic>
    </p:spTree>
    <p:extLst>
      <p:ext uri="{BB962C8B-B14F-4D97-AF65-F5344CB8AC3E}">
        <p14:creationId xmlns:p14="http://schemas.microsoft.com/office/powerpoint/2010/main" val="28496818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School-Based Allotment Assumptions</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Appendix</a:t>
            </a:r>
          </a:p>
        </p:txBody>
      </p:sp>
      <p:pic>
        <p:nvPicPr>
          <p:cNvPr id="10" name="Picture 9">
            <a:extLst>
              <a:ext uri="{FF2B5EF4-FFF2-40B4-BE49-F238E27FC236}">
                <a16:creationId xmlns:a16="http://schemas.microsoft.com/office/drawing/2014/main" id="{8E536702-6C3E-473F-80AD-C9CB688CE482}"/>
              </a:ext>
            </a:extLst>
          </p:cNvPr>
          <p:cNvPicPr>
            <a:picLocks noChangeAspect="1"/>
          </p:cNvPicPr>
          <p:nvPr/>
        </p:nvPicPr>
        <p:blipFill>
          <a:blip r:embed="rId3"/>
          <a:stretch>
            <a:fillRect/>
          </a:stretch>
        </p:blipFill>
        <p:spPr>
          <a:xfrm>
            <a:off x="1752600" y="269252"/>
            <a:ext cx="5567820" cy="5480061"/>
          </a:xfrm>
          <a:prstGeom prst="rect">
            <a:avLst/>
          </a:prstGeom>
          <a:ln>
            <a:solidFill>
              <a:schemeClr val="accent1"/>
            </a:solidFill>
          </a:ln>
        </p:spPr>
      </p:pic>
    </p:spTree>
    <p:extLst>
      <p:ext uri="{BB962C8B-B14F-4D97-AF65-F5344CB8AC3E}">
        <p14:creationId xmlns:p14="http://schemas.microsoft.com/office/powerpoint/2010/main" val="42919373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0BD5C-C6A2-438D-8A62-3B50B216E8CE}"/>
              </a:ext>
            </a:extLst>
          </p:cNvPr>
          <p:cNvPicPr>
            <a:picLocks noChangeAspect="1"/>
          </p:cNvPicPr>
          <p:nvPr/>
        </p:nvPicPr>
        <p:blipFill>
          <a:blip r:embed="rId3"/>
          <a:stretch>
            <a:fillRect/>
          </a:stretch>
        </p:blipFill>
        <p:spPr>
          <a:xfrm>
            <a:off x="318821" y="310210"/>
            <a:ext cx="8515444" cy="5423527"/>
          </a:xfrm>
          <a:prstGeom prst="rect">
            <a:avLst/>
          </a:prstGeom>
          <a:ln>
            <a:solidFill>
              <a:schemeClr val="accent1"/>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FY2021 Budget Approval Timeline</a:t>
            </a:r>
          </a:p>
        </p:txBody>
      </p:sp>
      <p:sp>
        <p:nvSpPr>
          <p:cNvPr id="9"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1 | Budget Timeline</a:t>
            </a:r>
          </a:p>
        </p:txBody>
      </p:sp>
      <p:sp>
        <p:nvSpPr>
          <p:cNvPr id="5" name="TextBox 4">
            <a:extLst>
              <a:ext uri="{FF2B5EF4-FFF2-40B4-BE49-F238E27FC236}">
                <a16:creationId xmlns:a16="http://schemas.microsoft.com/office/drawing/2014/main" id="{5885D380-F8A8-496E-BD3F-495D3D64359E}"/>
              </a:ext>
            </a:extLst>
          </p:cNvPr>
          <p:cNvSpPr txBox="1"/>
          <p:nvPr/>
        </p:nvSpPr>
        <p:spPr>
          <a:xfrm>
            <a:off x="5410200" y="162866"/>
            <a:ext cx="3124200" cy="646331"/>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i="1" dirty="0"/>
              <a:t>February 25, 2020</a:t>
            </a:r>
          </a:p>
          <a:p>
            <a:pPr algn="ctr"/>
            <a:r>
              <a:rPr lang="en-US" b="1" dirty="0"/>
              <a:t>Initial Allotment Presentation </a:t>
            </a:r>
          </a:p>
        </p:txBody>
      </p:sp>
    </p:spTree>
    <p:extLst>
      <p:ext uri="{BB962C8B-B14F-4D97-AF65-F5344CB8AC3E}">
        <p14:creationId xmlns:p14="http://schemas.microsoft.com/office/powerpoint/2010/main" val="3784231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1" y="6248400"/>
            <a:ext cx="6400800" cy="609600"/>
          </a:xfrm>
        </p:spPr>
        <p:txBody>
          <a:bodyPr/>
          <a:lstStyle/>
          <a:p>
            <a:r>
              <a:rPr lang="en-US" sz="3600" dirty="0">
                <a:solidFill>
                  <a:schemeClr val="bg1"/>
                </a:solidFill>
              </a:rPr>
              <a:t>Preliminary Enrollment Growth </a:t>
            </a: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2 | Enrollment</a:t>
            </a:r>
          </a:p>
        </p:txBody>
      </p:sp>
      <p:sp>
        <p:nvSpPr>
          <p:cNvPr id="8" name="TextBox 7"/>
          <p:cNvSpPr txBox="1"/>
          <p:nvPr/>
        </p:nvSpPr>
        <p:spPr>
          <a:xfrm>
            <a:off x="127821" y="5750963"/>
            <a:ext cx="8863779" cy="246221"/>
          </a:xfrm>
          <a:prstGeom prst="rect">
            <a:avLst/>
          </a:prstGeom>
          <a:noFill/>
        </p:spPr>
        <p:txBody>
          <a:bodyPr wrap="square" rtlCol="0">
            <a:spAutoFit/>
          </a:bodyPr>
          <a:lstStyle/>
          <a:p>
            <a:pPr algn="ctr"/>
            <a:r>
              <a:rPr lang="en-US" sz="1000" dirty="0"/>
              <a:t>Please Note: These are preliminary numbers and will be influenced by Kindergarten Registration, School Choice, Programs, etc.</a:t>
            </a:r>
          </a:p>
        </p:txBody>
      </p:sp>
      <p:pic>
        <p:nvPicPr>
          <p:cNvPr id="12" name="Picture 11">
            <a:extLst>
              <a:ext uri="{FF2B5EF4-FFF2-40B4-BE49-F238E27FC236}">
                <a16:creationId xmlns:a16="http://schemas.microsoft.com/office/drawing/2014/main" id="{4DC333B1-4A28-4798-8F0B-2155A2878DF2}"/>
              </a:ext>
            </a:extLst>
          </p:cNvPr>
          <p:cNvPicPr>
            <a:picLocks noChangeAspect="1"/>
          </p:cNvPicPr>
          <p:nvPr/>
        </p:nvPicPr>
        <p:blipFill>
          <a:blip r:embed="rId3"/>
          <a:stretch>
            <a:fillRect/>
          </a:stretch>
        </p:blipFill>
        <p:spPr>
          <a:xfrm>
            <a:off x="338405" y="271873"/>
            <a:ext cx="4104762" cy="3371429"/>
          </a:xfrm>
          <a:prstGeom prst="rect">
            <a:avLst/>
          </a:prstGeom>
          <a:ln>
            <a:solidFill>
              <a:schemeClr val="accent1">
                <a:lumMod val="50000"/>
              </a:schemeClr>
            </a:solidFill>
          </a:ln>
        </p:spPr>
      </p:pic>
      <p:pic>
        <p:nvPicPr>
          <p:cNvPr id="13" name="Picture 12">
            <a:extLst>
              <a:ext uri="{FF2B5EF4-FFF2-40B4-BE49-F238E27FC236}">
                <a16:creationId xmlns:a16="http://schemas.microsoft.com/office/drawing/2014/main" id="{C0DDB1D3-CD4C-40E1-8C5E-3B206E6E2D6E}"/>
              </a:ext>
            </a:extLst>
          </p:cNvPr>
          <p:cNvPicPr>
            <a:picLocks noChangeAspect="1"/>
          </p:cNvPicPr>
          <p:nvPr/>
        </p:nvPicPr>
        <p:blipFill>
          <a:blip r:embed="rId4"/>
          <a:stretch>
            <a:fillRect/>
          </a:stretch>
        </p:blipFill>
        <p:spPr>
          <a:xfrm>
            <a:off x="4700835" y="290923"/>
            <a:ext cx="4095238" cy="3352379"/>
          </a:xfrm>
          <a:prstGeom prst="rect">
            <a:avLst/>
          </a:prstGeom>
          <a:ln>
            <a:solidFill>
              <a:schemeClr val="accent1">
                <a:lumMod val="50000"/>
              </a:schemeClr>
            </a:solidFill>
          </a:ln>
        </p:spPr>
      </p:pic>
      <p:pic>
        <p:nvPicPr>
          <p:cNvPr id="14" name="Picture 13">
            <a:extLst>
              <a:ext uri="{FF2B5EF4-FFF2-40B4-BE49-F238E27FC236}">
                <a16:creationId xmlns:a16="http://schemas.microsoft.com/office/drawing/2014/main" id="{7A1ECDB4-BA6A-4799-BCDD-26139521B2B0}"/>
              </a:ext>
            </a:extLst>
          </p:cNvPr>
          <p:cNvPicPr>
            <a:picLocks noChangeAspect="1"/>
          </p:cNvPicPr>
          <p:nvPr/>
        </p:nvPicPr>
        <p:blipFill>
          <a:blip r:embed="rId5"/>
          <a:stretch>
            <a:fillRect/>
          </a:stretch>
        </p:blipFill>
        <p:spPr>
          <a:xfrm>
            <a:off x="338405" y="3749862"/>
            <a:ext cx="8467190" cy="1937996"/>
          </a:xfrm>
          <a:prstGeom prst="rect">
            <a:avLst/>
          </a:prstGeom>
          <a:ln>
            <a:solidFill>
              <a:schemeClr val="accent1">
                <a:lumMod val="50000"/>
              </a:schemeClr>
            </a:solidFill>
          </a:ln>
        </p:spPr>
      </p:pic>
    </p:spTree>
    <p:extLst>
      <p:ext uri="{BB962C8B-B14F-4D97-AF65-F5344CB8AC3E}">
        <p14:creationId xmlns:p14="http://schemas.microsoft.com/office/powerpoint/2010/main" val="2633264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F39C849-89C9-444D-A168-0170F861D0A8}"/>
              </a:ext>
            </a:extLst>
          </p:cNvPr>
          <p:cNvGraphicFramePr>
            <a:graphicFrameLocks noChangeAspect="1"/>
          </p:cNvGraphicFramePr>
          <p:nvPr>
            <p:extLst>
              <p:ext uri="{D42A27DB-BD31-4B8C-83A1-F6EECF244321}">
                <p14:modId xmlns:p14="http://schemas.microsoft.com/office/powerpoint/2010/main" val="2621751509"/>
              </p:ext>
            </p:extLst>
          </p:nvPr>
        </p:nvGraphicFramePr>
        <p:xfrm>
          <a:off x="6462713" y="1008503"/>
          <a:ext cx="2438400" cy="2971492"/>
        </p:xfrm>
        <a:graphic>
          <a:graphicData uri="http://schemas.openxmlformats.org/presentationml/2006/ole">
            <mc:AlternateContent xmlns:mc="http://schemas.openxmlformats.org/markup-compatibility/2006">
              <mc:Choice xmlns:v="urn:schemas-microsoft-com:vml" Requires="v">
                <p:oleObj spid="_x0000_s45101" name="Worksheet" r:id="rId4" imgW="2352802" imgH="2867198" progId="Excel.Sheet.12">
                  <p:embed/>
                </p:oleObj>
              </mc:Choice>
              <mc:Fallback>
                <p:oleObj name="Worksheet" r:id="rId4" imgW="2352802" imgH="2867198" progId="Excel.Sheet.12">
                  <p:embed/>
                  <p:pic>
                    <p:nvPicPr>
                      <p:cNvPr id="0" name=""/>
                      <p:cNvPicPr/>
                      <p:nvPr/>
                    </p:nvPicPr>
                    <p:blipFill>
                      <a:blip r:embed="rId5"/>
                      <a:stretch>
                        <a:fillRect/>
                      </a:stretch>
                    </p:blipFill>
                    <p:spPr>
                      <a:xfrm>
                        <a:off x="6462713" y="1008503"/>
                        <a:ext cx="2438400" cy="2971492"/>
                      </a:xfrm>
                      <a:prstGeom prst="rect">
                        <a:avLst/>
                      </a:prstGeom>
                    </p:spPr>
                  </p:pic>
                </p:oleObj>
              </mc:Fallback>
            </mc:AlternateContent>
          </a:graphicData>
        </a:graphic>
      </p:graphicFrame>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FY2020 Current Allotments</a:t>
            </a:r>
          </a:p>
        </p:txBody>
      </p:sp>
      <p:sp>
        <p:nvSpPr>
          <p:cNvPr id="3" name="Subtitle 2"/>
          <p:cNvSpPr>
            <a:spLocks noGrp="1"/>
          </p:cNvSpPr>
          <p:nvPr>
            <p:ph type="subTitle" idx="1"/>
          </p:nvPr>
        </p:nvSpPr>
        <p:spPr>
          <a:xfrm>
            <a:off x="6017418" y="6474076"/>
            <a:ext cx="3048000" cy="304800"/>
          </a:xfrm>
        </p:spPr>
        <p:txBody>
          <a:bodyPr>
            <a:normAutofit/>
          </a:bodyPr>
          <a:lstStyle/>
          <a:p>
            <a:pPr marL="342900" lvl="0" indent="-342900" algn="r">
              <a:defRPr/>
            </a:pPr>
            <a:r>
              <a:rPr lang="en-US" sz="1200" dirty="0"/>
              <a:t>3 | Allotments</a:t>
            </a:r>
          </a:p>
        </p:txBody>
      </p:sp>
      <p:sp>
        <p:nvSpPr>
          <p:cNvPr id="11" name="TextBox 10"/>
          <p:cNvSpPr txBox="1"/>
          <p:nvPr/>
        </p:nvSpPr>
        <p:spPr>
          <a:xfrm>
            <a:off x="6858696" y="231524"/>
            <a:ext cx="1864250" cy="646331"/>
          </a:xfrm>
          <a:prstGeom prst="rect">
            <a:avLst/>
          </a:prstGeom>
          <a:noFill/>
        </p:spPr>
        <p:txBody>
          <a:bodyPr wrap="square" rtlCol="0">
            <a:spAutoFit/>
          </a:bodyPr>
          <a:lstStyle/>
          <a:p>
            <a:pPr algn="ctr"/>
            <a:r>
              <a:rPr lang="en-US" b="1" dirty="0"/>
              <a:t>65% or 2,360</a:t>
            </a:r>
          </a:p>
          <a:p>
            <a:pPr algn="ctr"/>
            <a:r>
              <a:rPr lang="en-US" b="1" dirty="0"/>
              <a:t>Total Instruction</a:t>
            </a:r>
          </a:p>
        </p:txBody>
      </p:sp>
      <p:sp>
        <p:nvSpPr>
          <p:cNvPr id="14" name="TextBox 13">
            <a:extLst>
              <a:ext uri="{FF2B5EF4-FFF2-40B4-BE49-F238E27FC236}">
                <a16:creationId xmlns:a16="http://schemas.microsoft.com/office/drawing/2014/main" id="{8C52CCA5-C2AB-41BA-AE6E-B4A31892E8E5}"/>
              </a:ext>
            </a:extLst>
          </p:cNvPr>
          <p:cNvSpPr txBox="1"/>
          <p:nvPr/>
        </p:nvSpPr>
        <p:spPr>
          <a:xfrm>
            <a:off x="-304800" y="5731041"/>
            <a:ext cx="2350987" cy="230832"/>
          </a:xfrm>
          <a:prstGeom prst="rect">
            <a:avLst/>
          </a:prstGeom>
          <a:noFill/>
        </p:spPr>
        <p:txBody>
          <a:bodyPr wrap="square" rtlCol="0">
            <a:spAutoFit/>
          </a:bodyPr>
          <a:lstStyle/>
          <a:p>
            <a:pPr algn="r"/>
            <a:r>
              <a:rPr lang="en-US" sz="900" dirty="0"/>
              <a:t>Allotment Count as of  February 6, 2020</a:t>
            </a:r>
          </a:p>
        </p:txBody>
      </p:sp>
      <p:graphicFrame>
        <p:nvGraphicFramePr>
          <p:cNvPr id="8" name="Chart 7">
            <a:extLst>
              <a:ext uri="{FF2B5EF4-FFF2-40B4-BE49-F238E27FC236}">
                <a16:creationId xmlns:a16="http://schemas.microsoft.com/office/drawing/2014/main" id="{00000000-0008-0000-1900-000002000000}"/>
              </a:ext>
            </a:extLst>
          </p:cNvPr>
          <p:cNvGraphicFramePr>
            <a:graphicFrameLocks/>
          </p:cNvGraphicFramePr>
          <p:nvPr>
            <p:extLst>
              <p:ext uri="{D42A27DB-BD31-4B8C-83A1-F6EECF244321}">
                <p14:modId xmlns:p14="http://schemas.microsoft.com/office/powerpoint/2010/main" val="4196439917"/>
              </p:ext>
            </p:extLst>
          </p:nvPr>
        </p:nvGraphicFramePr>
        <p:xfrm>
          <a:off x="257175" y="440905"/>
          <a:ext cx="6394101" cy="55209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1BDAA747-3BCC-44D7-901C-23597934FAB9}"/>
              </a:ext>
            </a:extLst>
          </p:cNvPr>
          <p:cNvGraphicFramePr>
            <a:graphicFrameLocks/>
          </p:cNvGraphicFramePr>
          <p:nvPr>
            <p:extLst>
              <p:ext uri="{D42A27DB-BD31-4B8C-83A1-F6EECF244321}">
                <p14:modId xmlns:p14="http://schemas.microsoft.com/office/powerpoint/2010/main" val="2565668447"/>
              </p:ext>
            </p:extLst>
          </p:nvPr>
        </p:nvGraphicFramePr>
        <p:xfrm>
          <a:off x="5181600" y="3979995"/>
          <a:ext cx="4719637" cy="24501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210106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Initial Allotment Changes</a:t>
            </a:r>
            <a:endParaRPr lang="en-US" sz="3600" baseline="30000" dirty="0">
              <a:solidFill>
                <a:schemeClr val="bg1"/>
              </a:solidFill>
            </a:endParaRP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Allotments</a:t>
            </a:r>
          </a:p>
        </p:txBody>
      </p:sp>
      <p:sp>
        <p:nvSpPr>
          <p:cNvPr id="9" name="TextBox 8">
            <a:extLst>
              <a:ext uri="{FF2B5EF4-FFF2-40B4-BE49-F238E27FC236}">
                <a16:creationId xmlns:a16="http://schemas.microsoft.com/office/drawing/2014/main" id="{8354993E-CF67-4BED-9787-1CF356C17EC8}"/>
              </a:ext>
            </a:extLst>
          </p:cNvPr>
          <p:cNvSpPr txBox="1"/>
          <p:nvPr/>
        </p:nvSpPr>
        <p:spPr>
          <a:xfrm>
            <a:off x="6324600" y="196209"/>
            <a:ext cx="2661138" cy="4524315"/>
          </a:xfrm>
          <a:prstGeom prst="rect">
            <a:avLst/>
          </a:prstGeom>
          <a:noFill/>
        </p:spPr>
        <p:txBody>
          <a:bodyPr wrap="square" rtlCol="0">
            <a:spAutoFit/>
          </a:bodyPr>
          <a:lstStyle/>
          <a:p>
            <a:pPr algn="ctr">
              <a:spcAft>
                <a:spcPts val="600"/>
              </a:spcAft>
            </a:pPr>
            <a:r>
              <a:rPr lang="en-US" b="1" u="sng" dirty="0"/>
              <a:t>General Fund Rational</a:t>
            </a:r>
          </a:p>
          <a:p>
            <a:pPr marL="174625" indent="-174625">
              <a:buFont typeface="Arial" panose="020B0604020202020204" pitchFamily="34" charset="0"/>
              <a:buChar char="•"/>
            </a:pPr>
            <a:r>
              <a:rPr lang="en-US" dirty="0"/>
              <a:t>GenEd Class Sizes (52):</a:t>
            </a:r>
          </a:p>
          <a:p>
            <a:pPr marL="341313" lvl="1" indent="-109538">
              <a:buFont typeface="Wingdings" panose="05000000000000000000" pitchFamily="2" charset="2"/>
              <a:buChar char="§"/>
            </a:pPr>
            <a:r>
              <a:rPr lang="en-US" sz="1200" dirty="0"/>
              <a:t>Kindergarten at 21.6 : 1</a:t>
            </a:r>
          </a:p>
          <a:p>
            <a:pPr marL="341313" lvl="1" indent="-109538">
              <a:buFont typeface="Wingdings" panose="05000000000000000000" pitchFamily="2" charset="2"/>
              <a:buChar char="§"/>
            </a:pPr>
            <a:r>
              <a:rPr lang="en-US" sz="1200" dirty="0"/>
              <a:t>Grades 1-3 at 22.6 : 1</a:t>
            </a:r>
          </a:p>
          <a:p>
            <a:pPr marL="341313" lvl="1" indent="-109538">
              <a:buFont typeface="Wingdings" panose="05000000000000000000" pitchFamily="2" charset="2"/>
              <a:buChar char="§"/>
            </a:pPr>
            <a:r>
              <a:rPr lang="en-US" sz="1200" dirty="0"/>
              <a:t>Grades 4-8 at 28.6 : 1</a:t>
            </a:r>
          </a:p>
          <a:p>
            <a:pPr marL="341313" lvl="1" indent="-109538">
              <a:spcAft>
                <a:spcPts val="600"/>
              </a:spcAft>
              <a:buFont typeface="Wingdings" panose="05000000000000000000" pitchFamily="2" charset="2"/>
              <a:buChar char="§"/>
            </a:pPr>
            <a:r>
              <a:rPr lang="en-US" sz="1200" dirty="0"/>
              <a:t>Grades 9-12 at 22.5 : 1</a:t>
            </a:r>
          </a:p>
          <a:p>
            <a:pPr marL="174625" indent="-174625">
              <a:spcAft>
                <a:spcPts val="600"/>
              </a:spcAft>
              <a:buFont typeface="Arial" panose="020B0604020202020204" pitchFamily="34" charset="0"/>
              <a:buChar char="•"/>
            </a:pPr>
            <a:r>
              <a:rPr lang="en-US" dirty="0"/>
              <a:t>School-Based Allotment Assumptions (4)           </a:t>
            </a:r>
            <a:r>
              <a:rPr lang="en-US" sz="1200" dirty="0"/>
              <a:t>(see Appendix)</a:t>
            </a:r>
            <a:endParaRPr lang="en-US" sz="1200" u="sng" dirty="0"/>
          </a:p>
          <a:p>
            <a:pPr marL="174625" indent="-174625">
              <a:spcAft>
                <a:spcPts val="600"/>
              </a:spcAft>
              <a:buFont typeface="Arial" panose="020B0604020202020204" pitchFamily="34" charset="0"/>
              <a:buChar char="•"/>
            </a:pPr>
            <a:r>
              <a:rPr lang="en-US" dirty="0"/>
              <a:t>School-Based ESEP (22) </a:t>
            </a:r>
          </a:p>
          <a:p>
            <a:pPr marL="174625" indent="-174625">
              <a:buFont typeface="Arial" panose="020B0604020202020204" pitchFamily="34" charset="0"/>
              <a:buChar char="•"/>
            </a:pPr>
            <a:r>
              <a:rPr lang="en-US" dirty="0"/>
              <a:t>Other Direct Instruction &amp; Support (12):</a:t>
            </a:r>
          </a:p>
          <a:p>
            <a:pPr marL="341313" lvl="1" indent="-109538">
              <a:buFont typeface="Wingdings" panose="05000000000000000000" pitchFamily="2" charset="2"/>
              <a:buChar char="§"/>
            </a:pPr>
            <a:r>
              <a:rPr lang="en-US" sz="1400" dirty="0"/>
              <a:t>Curriculum/Improvement</a:t>
            </a:r>
          </a:p>
          <a:p>
            <a:pPr marL="341313" lvl="1" indent="-109538">
              <a:spcAft>
                <a:spcPts val="600"/>
              </a:spcAft>
              <a:buFont typeface="Wingdings" panose="05000000000000000000" pitchFamily="2" charset="2"/>
              <a:buChar char="§"/>
            </a:pPr>
            <a:r>
              <a:rPr lang="en-US" sz="1400" dirty="0"/>
              <a:t>ESEP</a:t>
            </a:r>
          </a:p>
          <a:p>
            <a:pPr marL="174625" indent="-174625">
              <a:spcAft>
                <a:spcPts val="600"/>
              </a:spcAft>
              <a:buFont typeface="Arial" panose="020B0604020202020204" pitchFamily="34" charset="0"/>
              <a:buChar char="•"/>
            </a:pPr>
            <a:r>
              <a:rPr lang="en-US" dirty="0"/>
              <a:t>Divisions (10)</a:t>
            </a:r>
          </a:p>
          <a:p>
            <a:pPr>
              <a:spcAft>
                <a:spcPts val="600"/>
              </a:spcAft>
            </a:pPr>
            <a:endParaRPr lang="en-US" u="sng" dirty="0"/>
          </a:p>
        </p:txBody>
      </p:sp>
      <p:graphicFrame>
        <p:nvGraphicFramePr>
          <p:cNvPr id="5" name="Object 4">
            <a:extLst>
              <a:ext uri="{FF2B5EF4-FFF2-40B4-BE49-F238E27FC236}">
                <a16:creationId xmlns:a16="http://schemas.microsoft.com/office/drawing/2014/main" id="{0E5D46EE-69C1-4172-A8DB-B81B833EAFCE}"/>
              </a:ext>
            </a:extLst>
          </p:cNvPr>
          <p:cNvGraphicFramePr>
            <a:graphicFrameLocks noChangeAspect="1"/>
          </p:cNvGraphicFramePr>
          <p:nvPr>
            <p:extLst>
              <p:ext uri="{D42A27DB-BD31-4B8C-83A1-F6EECF244321}">
                <p14:modId xmlns:p14="http://schemas.microsoft.com/office/powerpoint/2010/main" val="1082172417"/>
              </p:ext>
            </p:extLst>
          </p:nvPr>
        </p:nvGraphicFramePr>
        <p:xfrm>
          <a:off x="158262" y="457200"/>
          <a:ext cx="5820560" cy="5283913"/>
        </p:xfrm>
        <a:graphic>
          <a:graphicData uri="http://schemas.openxmlformats.org/presentationml/2006/ole">
            <mc:AlternateContent xmlns:mc="http://schemas.openxmlformats.org/markup-compatibility/2006">
              <mc:Choice xmlns:v="urn:schemas-microsoft-com:vml" Requires="v">
                <p:oleObj spid="_x0000_s49186" name="Worksheet" r:id="rId4" imgW="7743771" imgH="7029450" progId="Excel.Sheet.12">
                  <p:embed/>
                </p:oleObj>
              </mc:Choice>
              <mc:Fallback>
                <p:oleObj name="Worksheet" r:id="rId4" imgW="7743771" imgH="7029450" progId="Excel.Sheet.12">
                  <p:embed/>
                  <p:pic>
                    <p:nvPicPr>
                      <p:cNvPr id="0" name=""/>
                      <p:cNvPicPr/>
                      <p:nvPr/>
                    </p:nvPicPr>
                    <p:blipFill>
                      <a:blip r:embed="rId5"/>
                      <a:stretch>
                        <a:fillRect/>
                      </a:stretch>
                    </p:blipFill>
                    <p:spPr>
                      <a:xfrm>
                        <a:off x="158262" y="457200"/>
                        <a:ext cx="5820560" cy="5283913"/>
                      </a:xfrm>
                      <a:prstGeom prst="rect">
                        <a:avLst/>
                      </a:prstGeom>
                    </p:spPr>
                  </p:pic>
                </p:oleObj>
              </mc:Fallback>
            </mc:AlternateContent>
          </a:graphicData>
        </a:graphic>
      </p:graphicFrame>
      <p:sp>
        <p:nvSpPr>
          <p:cNvPr id="4" name="Left Brace 3">
            <a:extLst>
              <a:ext uri="{FF2B5EF4-FFF2-40B4-BE49-F238E27FC236}">
                <a16:creationId xmlns:a16="http://schemas.microsoft.com/office/drawing/2014/main" id="{AE96CE31-0F97-45D6-96D4-E2002E227E0E}"/>
              </a:ext>
            </a:extLst>
          </p:cNvPr>
          <p:cNvSpPr/>
          <p:nvPr/>
        </p:nvSpPr>
        <p:spPr>
          <a:xfrm>
            <a:off x="6096000" y="609600"/>
            <a:ext cx="228600" cy="3200400"/>
          </a:xfrm>
          <a:prstGeom prst="leftBrace">
            <a:avLst>
              <a:gd name="adj1" fmla="val 8333"/>
              <a:gd name="adj2" fmla="val 57389"/>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8" name="Chart 7">
            <a:extLst>
              <a:ext uri="{FF2B5EF4-FFF2-40B4-BE49-F238E27FC236}">
                <a16:creationId xmlns:a16="http://schemas.microsoft.com/office/drawing/2014/main" id="{6851CB6A-758B-4BF6-A246-EACFDF5BA5ED}"/>
              </a:ext>
            </a:extLst>
          </p:cNvPr>
          <p:cNvGraphicFramePr>
            <a:graphicFrameLocks/>
          </p:cNvGraphicFramePr>
          <p:nvPr>
            <p:extLst>
              <p:ext uri="{D42A27DB-BD31-4B8C-83A1-F6EECF244321}">
                <p14:modId xmlns:p14="http://schemas.microsoft.com/office/powerpoint/2010/main" val="945231502"/>
              </p:ext>
            </p:extLst>
          </p:nvPr>
        </p:nvGraphicFramePr>
        <p:xfrm>
          <a:off x="5181600" y="4114800"/>
          <a:ext cx="4730261" cy="238283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342465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D63069-FD7E-45F5-BD14-4D5F4F989B91}"/>
              </a:ext>
            </a:extLst>
          </p:cNvPr>
          <p:cNvPicPr>
            <a:picLocks noChangeAspect="1"/>
          </p:cNvPicPr>
          <p:nvPr/>
        </p:nvPicPr>
        <p:blipFill>
          <a:blip r:embed="rId3"/>
          <a:stretch>
            <a:fillRect/>
          </a:stretch>
        </p:blipFill>
        <p:spPr>
          <a:xfrm>
            <a:off x="241161" y="254368"/>
            <a:ext cx="8660842" cy="4368914"/>
          </a:xfrm>
          <a:prstGeom prst="rect">
            <a:avLst/>
          </a:prstGeom>
          <a:ln>
            <a:solidFill>
              <a:schemeClr val="accent1">
                <a:lumMod val="50000"/>
              </a:schemeClr>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Financial Impact of Allotment Changes</a:t>
            </a:r>
            <a:endParaRPr lang="en-US" sz="3600" baseline="30000" dirty="0">
              <a:solidFill>
                <a:schemeClr val="bg1"/>
              </a:solidFill>
            </a:endParaRP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3 | Allotments</a:t>
            </a:r>
          </a:p>
        </p:txBody>
      </p:sp>
      <p:sp>
        <p:nvSpPr>
          <p:cNvPr id="10" name="TextBox 9">
            <a:extLst>
              <a:ext uri="{FF2B5EF4-FFF2-40B4-BE49-F238E27FC236}">
                <a16:creationId xmlns:a16="http://schemas.microsoft.com/office/drawing/2014/main" id="{361B0F8C-71B8-462E-AB0D-505FA157CAA3}"/>
              </a:ext>
            </a:extLst>
          </p:cNvPr>
          <p:cNvSpPr txBox="1"/>
          <p:nvPr/>
        </p:nvSpPr>
        <p:spPr>
          <a:xfrm>
            <a:off x="241161" y="4683277"/>
            <a:ext cx="6477000" cy="1200329"/>
          </a:xfrm>
          <a:prstGeom prst="rect">
            <a:avLst/>
          </a:prstGeom>
          <a:noFill/>
        </p:spPr>
        <p:txBody>
          <a:bodyPr wrap="square" rtlCol="0">
            <a:spAutoFit/>
          </a:bodyPr>
          <a:lstStyle/>
          <a:p>
            <a:r>
              <a:rPr lang="en-US" b="1" u="sng" dirty="0"/>
              <a:t>Maintain Current Ratios &amp; Services</a:t>
            </a:r>
            <a:r>
              <a:rPr lang="en-US" dirty="0"/>
              <a:t>. The initial cost projections to  maintain class size ratios, school-based allotments, ESEP services and transportation totals over $6.8 million, excluding the impact of a potential $2,000 adjustment to the State’s teacher pay scales.</a:t>
            </a:r>
            <a:endParaRPr lang="en-US" sz="1000" dirty="0"/>
          </a:p>
        </p:txBody>
      </p:sp>
      <p:graphicFrame>
        <p:nvGraphicFramePr>
          <p:cNvPr id="11" name="Chart 10">
            <a:extLst>
              <a:ext uri="{FF2B5EF4-FFF2-40B4-BE49-F238E27FC236}">
                <a16:creationId xmlns:a16="http://schemas.microsoft.com/office/drawing/2014/main" id="{FDDAFFEE-B846-44E6-A4CD-1D9A7E84DAAA}"/>
              </a:ext>
            </a:extLst>
          </p:cNvPr>
          <p:cNvGraphicFramePr>
            <a:graphicFrameLocks/>
          </p:cNvGraphicFramePr>
          <p:nvPr>
            <p:extLst>
              <p:ext uri="{D42A27DB-BD31-4B8C-83A1-F6EECF244321}">
                <p14:modId xmlns:p14="http://schemas.microsoft.com/office/powerpoint/2010/main" val="605423009"/>
              </p:ext>
            </p:extLst>
          </p:nvPr>
        </p:nvGraphicFramePr>
        <p:xfrm>
          <a:off x="5638800" y="4267200"/>
          <a:ext cx="4419600" cy="228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4678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00000000-0008-0000-0800-000005000000}"/>
              </a:ext>
            </a:extLst>
          </p:cNvPr>
          <p:cNvGraphicFramePr>
            <a:graphicFrameLocks/>
          </p:cNvGraphicFramePr>
          <p:nvPr>
            <p:extLst>
              <p:ext uri="{D42A27DB-BD31-4B8C-83A1-F6EECF244321}">
                <p14:modId xmlns:p14="http://schemas.microsoft.com/office/powerpoint/2010/main" val="1340124862"/>
              </p:ext>
            </p:extLst>
          </p:nvPr>
        </p:nvGraphicFramePr>
        <p:xfrm>
          <a:off x="4136500" y="114765"/>
          <a:ext cx="4110920" cy="276132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QBE Certification &amp; Experience</a:t>
            </a:r>
            <a:endParaRPr lang="en-US" sz="3600" baseline="30000" dirty="0">
              <a:solidFill>
                <a:schemeClr val="bg1"/>
              </a:solidFill>
            </a:endParaRPr>
          </a:p>
        </p:txBody>
      </p:sp>
      <p:sp>
        <p:nvSpPr>
          <p:cNvPr id="3"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4 | Certification &amp; Experience</a:t>
            </a:r>
          </a:p>
        </p:txBody>
      </p:sp>
      <p:sp>
        <p:nvSpPr>
          <p:cNvPr id="4" name="Rectangle 3"/>
          <p:cNvSpPr/>
          <p:nvPr/>
        </p:nvSpPr>
        <p:spPr>
          <a:xfrm>
            <a:off x="471968" y="3218528"/>
            <a:ext cx="3429000" cy="2554545"/>
          </a:xfrm>
          <a:prstGeom prst="rect">
            <a:avLst/>
          </a:prstGeom>
        </p:spPr>
        <p:txBody>
          <a:bodyPr wrap="square">
            <a:spAutoFit/>
          </a:bodyPr>
          <a:lstStyle/>
          <a:p>
            <a:pPr algn="ctr"/>
            <a:r>
              <a:rPr lang="en-US" sz="3200" b="1" u="sng" dirty="0"/>
              <a:t>T&amp;E Experience</a:t>
            </a:r>
          </a:p>
          <a:p>
            <a:pPr marL="457200" indent="-457200">
              <a:buFont typeface="Arial" panose="020B0604020202020204" pitchFamily="34" charset="0"/>
              <a:buChar char="•"/>
            </a:pPr>
            <a:r>
              <a:rPr lang="en-US" sz="3200" dirty="0"/>
              <a:t>22% 9-14 Years </a:t>
            </a:r>
          </a:p>
          <a:p>
            <a:pPr marL="457200" indent="-457200">
              <a:buFont typeface="Arial" panose="020B0604020202020204" pitchFamily="34" charset="0"/>
              <a:buChar char="•"/>
            </a:pPr>
            <a:r>
              <a:rPr lang="en-US" sz="3200" dirty="0"/>
              <a:t>25% 15-20 Years</a:t>
            </a:r>
          </a:p>
          <a:p>
            <a:pPr marL="457200" indent="-457200">
              <a:buFont typeface="Arial" panose="020B0604020202020204" pitchFamily="34" charset="0"/>
              <a:buChar char="•"/>
            </a:pPr>
            <a:r>
              <a:rPr lang="en-US" sz="3200" dirty="0"/>
              <a:t>26% +21 Years</a:t>
            </a:r>
          </a:p>
          <a:p>
            <a:pPr marL="457200" indent="-457200">
              <a:buFont typeface="Arial" panose="020B0604020202020204" pitchFamily="34" charset="0"/>
              <a:buChar char="•"/>
            </a:pPr>
            <a:r>
              <a:rPr lang="en-US" sz="3200" dirty="0"/>
              <a:t>73% &gt; 8 Years</a:t>
            </a:r>
          </a:p>
        </p:txBody>
      </p:sp>
      <p:sp>
        <p:nvSpPr>
          <p:cNvPr id="10" name="Rectangle 9"/>
          <p:cNvSpPr/>
          <p:nvPr/>
        </p:nvSpPr>
        <p:spPr>
          <a:xfrm>
            <a:off x="553409" y="304800"/>
            <a:ext cx="3429000" cy="2554545"/>
          </a:xfrm>
          <a:prstGeom prst="rect">
            <a:avLst/>
          </a:prstGeom>
        </p:spPr>
        <p:txBody>
          <a:bodyPr wrap="square">
            <a:spAutoFit/>
          </a:bodyPr>
          <a:lstStyle/>
          <a:p>
            <a:pPr algn="ctr"/>
            <a:r>
              <a:rPr lang="en-US" sz="3200" b="1" u="sng" dirty="0"/>
              <a:t>T&amp;E Certification</a:t>
            </a:r>
          </a:p>
          <a:p>
            <a:pPr marL="457200" indent="-457200">
              <a:buFont typeface="Arial" panose="020B0604020202020204" pitchFamily="34" charset="0"/>
              <a:buChar char="•"/>
            </a:pPr>
            <a:r>
              <a:rPr lang="en-US" sz="3200" dirty="0"/>
              <a:t>31% Bachelor</a:t>
            </a:r>
          </a:p>
          <a:p>
            <a:pPr marL="457200" indent="-457200">
              <a:buFont typeface="Arial" panose="020B0604020202020204" pitchFamily="34" charset="0"/>
              <a:buChar char="•"/>
            </a:pPr>
            <a:r>
              <a:rPr lang="en-US" sz="3200" dirty="0"/>
              <a:t>37% Masters</a:t>
            </a:r>
          </a:p>
          <a:p>
            <a:pPr marL="457200" indent="-457200">
              <a:buFont typeface="Arial" panose="020B0604020202020204" pitchFamily="34" charset="0"/>
              <a:buChar char="•"/>
            </a:pPr>
            <a:r>
              <a:rPr lang="en-US" sz="3200" dirty="0"/>
              <a:t>28% Specialist</a:t>
            </a:r>
          </a:p>
          <a:p>
            <a:pPr marL="457200" indent="-457200">
              <a:buFont typeface="Arial" panose="020B0604020202020204" pitchFamily="34" charset="0"/>
              <a:buChar char="•"/>
            </a:pPr>
            <a:r>
              <a:rPr lang="en-US" sz="3200" dirty="0"/>
              <a:t>69% Advanced</a:t>
            </a:r>
          </a:p>
        </p:txBody>
      </p:sp>
      <p:cxnSp>
        <p:nvCxnSpPr>
          <p:cNvPr id="13" name="Straight Connector 12"/>
          <p:cNvCxnSpPr/>
          <p:nvPr/>
        </p:nvCxnSpPr>
        <p:spPr>
          <a:xfrm>
            <a:off x="286398" y="2971800"/>
            <a:ext cx="84582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2B5DE1-F75B-4F0B-BAE7-3B531B8E1E35}"/>
              </a:ext>
            </a:extLst>
          </p:cNvPr>
          <p:cNvSpPr txBox="1"/>
          <p:nvPr/>
        </p:nvSpPr>
        <p:spPr>
          <a:xfrm>
            <a:off x="6629400" y="5749313"/>
            <a:ext cx="2427187" cy="230832"/>
          </a:xfrm>
          <a:prstGeom prst="rect">
            <a:avLst/>
          </a:prstGeom>
          <a:noFill/>
        </p:spPr>
        <p:txBody>
          <a:bodyPr wrap="square" rtlCol="0">
            <a:spAutoFit/>
          </a:bodyPr>
          <a:lstStyle/>
          <a:p>
            <a:pPr algn="r"/>
            <a:r>
              <a:rPr lang="en-US" sz="900" dirty="0"/>
              <a:t>Based on October 2019 CPI Count, FY21 QBE</a:t>
            </a:r>
          </a:p>
        </p:txBody>
      </p:sp>
      <p:graphicFrame>
        <p:nvGraphicFramePr>
          <p:cNvPr id="14" name="Chart 13">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2652892914"/>
              </p:ext>
            </p:extLst>
          </p:nvPr>
        </p:nvGraphicFramePr>
        <p:xfrm>
          <a:off x="4136500" y="3113163"/>
          <a:ext cx="4367151" cy="26057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64043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60BD5C-C6A2-438D-8A62-3B50B216E8CE}"/>
              </a:ext>
            </a:extLst>
          </p:cNvPr>
          <p:cNvPicPr>
            <a:picLocks noChangeAspect="1"/>
          </p:cNvPicPr>
          <p:nvPr/>
        </p:nvPicPr>
        <p:blipFill>
          <a:blip r:embed="rId3"/>
          <a:stretch>
            <a:fillRect/>
          </a:stretch>
        </p:blipFill>
        <p:spPr>
          <a:xfrm>
            <a:off x="318821" y="310210"/>
            <a:ext cx="8515444" cy="5423527"/>
          </a:xfrm>
          <a:prstGeom prst="rect">
            <a:avLst/>
          </a:prstGeom>
          <a:ln>
            <a:solidFill>
              <a:schemeClr val="accent1"/>
            </a:solidFill>
          </a:ln>
        </p:spPr>
      </p:pic>
      <p:sp>
        <p:nvSpPr>
          <p:cNvPr id="2" name="Title 1"/>
          <p:cNvSpPr>
            <a:spLocks noGrp="1"/>
          </p:cNvSpPr>
          <p:nvPr>
            <p:ph type="ctrTitle"/>
          </p:nvPr>
        </p:nvSpPr>
        <p:spPr>
          <a:xfrm>
            <a:off x="152400" y="6248400"/>
            <a:ext cx="7529513" cy="609600"/>
          </a:xfrm>
        </p:spPr>
        <p:txBody>
          <a:bodyPr/>
          <a:lstStyle/>
          <a:p>
            <a:r>
              <a:rPr lang="en-US" sz="3600" dirty="0">
                <a:solidFill>
                  <a:schemeClr val="bg1"/>
                </a:solidFill>
              </a:rPr>
              <a:t>FY2021 Budget Approval Timeline</a:t>
            </a:r>
          </a:p>
        </p:txBody>
      </p:sp>
      <p:sp>
        <p:nvSpPr>
          <p:cNvPr id="9" name="Subtitle 2"/>
          <p:cNvSpPr>
            <a:spLocks noGrp="1"/>
          </p:cNvSpPr>
          <p:nvPr>
            <p:ph type="subTitle" idx="1"/>
          </p:nvPr>
        </p:nvSpPr>
        <p:spPr>
          <a:xfrm>
            <a:off x="5943600" y="6553200"/>
            <a:ext cx="3048000" cy="304800"/>
          </a:xfrm>
        </p:spPr>
        <p:txBody>
          <a:bodyPr>
            <a:normAutofit/>
          </a:bodyPr>
          <a:lstStyle/>
          <a:p>
            <a:pPr marL="342900" lvl="0" indent="-342900" algn="r">
              <a:defRPr/>
            </a:pPr>
            <a:r>
              <a:rPr lang="en-US" sz="1200" dirty="0"/>
              <a:t>1 | Budget Timeline</a:t>
            </a:r>
          </a:p>
        </p:txBody>
      </p:sp>
      <p:sp>
        <p:nvSpPr>
          <p:cNvPr id="5" name="TextBox 4">
            <a:extLst>
              <a:ext uri="{FF2B5EF4-FFF2-40B4-BE49-F238E27FC236}">
                <a16:creationId xmlns:a16="http://schemas.microsoft.com/office/drawing/2014/main" id="{5885D380-F8A8-496E-BD3F-495D3D64359E}"/>
              </a:ext>
            </a:extLst>
          </p:cNvPr>
          <p:cNvSpPr txBox="1"/>
          <p:nvPr/>
        </p:nvSpPr>
        <p:spPr>
          <a:xfrm>
            <a:off x="5410200" y="162866"/>
            <a:ext cx="3124200" cy="923330"/>
          </a:xfrm>
          <a:prstGeom prst="rect">
            <a:avLst/>
          </a:prstGeom>
          <a:solidFill>
            <a:schemeClr val="accent1">
              <a:lumMod val="20000"/>
              <a:lumOff val="80000"/>
            </a:schemeClr>
          </a:solidFill>
          <a:ln>
            <a:solidFill>
              <a:schemeClr val="accent1"/>
            </a:solidFill>
          </a:ln>
        </p:spPr>
        <p:txBody>
          <a:bodyPr wrap="square" rtlCol="0">
            <a:spAutoFit/>
          </a:bodyPr>
          <a:lstStyle/>
          <a:p>
            <a:pPr algn="ctr"/>
            <a:r>
              <a:rPr lang="en-US" i="1" dirty="0"/>
              <a:t>March 24, 2020</a:t>
            </a:r>
          </a:p>
          <a:p>
            <a:pPr algn="ctr"/>
            <a:r>
              <a:rPr lang="en-US" b="1" dirty="0"/>
              <a:t>Departmental Budget Presentation </a:t>
            </a:r>
          </a:p>
        </p:txBody>
      </p:sp>
    </p:spTree>
    <p:extLst>
      <p:ext uri="{BB962C8B-B14F-4D97-AF65-F5344CB8AC3E}">
        <p14:creationId xmlns:p14="http://schemas.microsoft.com/office/powerpoint/2010/main" val="31588370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7E3ACE-F5FF-4F9A-A318-1C5D667313D1}"/>
              </a:ext>
            </a:extLst>
          </p:cNvPr>
          <p:cNvPicPr>
            <a:picLocks noChangeAspect="1"/>
          </p:cNvPicPr>
          <p:nvPr/>
        </p:nvPicPr>
        <p:blipFill>
          <a:blip r:embed="rId3"/>
          <a:stretch>
            <a:fillRect/>
          </a:stretch>
        </p:blipFill>
        <p:spPr>
          <a:xfrm>
            <a:off x="457200" y="4174519"/>
            <a:ext cx="4887876" cy="1296949"/>
          </a:xfrm>
          <a:prstGeom prst="rect">
            <a:avLst/>
          </a:prstGeom>
          <a:ln>
            <a:solidFill>
              <a:schemeClr val="accent1"/>
            </a:solidFill>
          </a:ln>
        </p:spPr>
      </p:pic>
      <p:pic>
        <p:nvPicPr>
          <p:cNvPr id="6" name="Picture 5">
            <a:extLst>
              <a:ext uri="{FF2B5EF4-FFF2-40B4-BE49-F238E27FC236}">
                <a16:creationId xmlns:a16="http://schemas.microsoft.com/office/drawing/2014/main" id="{2794C6DB-5C08-408B-83F9-5723A6663F60}"/>
              </a:ext>
            </a:extLst>
          </p:cNvPr>
          <p:cNvPicPr>
            <a:picLocks noChangeAspect="1"/>
          </p:cNvPicPr>
          <p:nvPr/>
        </p:nvPicPr>
        <p:blipFill>
          <a:blip r:embed="rId4"/>
          <a:stretch>
            <a:fillRect/>
          </a:stretch>
        </p:blipFill>
        <p:spPr>
          <a:xfrm>
            <a:off x="457200" y="2355595"/>
            <a:ext cx="4876800" cy="1735925"/>
          </a:xfrm>
          <a:prstGeom prst="rect">
            <a:avLst/>
          </a:prstGeom>
          <a:ln>
            <a:solidFill>
              <a:schemeClr val="accent1"/>
            </a:solidFill>
          </a:ln>
        </p:spPr>
      </p:pic>
      <p:pic>
        <p:nvPicPr>
          <p:cNvPr id="4" name="Picture 3">
            <a:extLst>
              <a:ext uri="{FF2B5EF4-FFF2-40B4-BE49-F238E27FC236}">
                <a16:creationId xmlns:a16="http://schemas.microsoft.com/office/drawing/2014/main" id="{0270206B-64B5-4E18-AC73-33FDF9E859D7}"/>
              </a:ext>
            </a:extLst>
          </p:cNvPr>
          <p:cNvPicPr>
            <a:picLocks noChangeAspect="1"/>
          </p:cNvPicPr>
          <p:nvPr/>
        </p:nvPicPr>
        <p:blipFill>
          <a:blip r:embed="rId5"/>
          <a:stretch>
            <a:fillRect/>
          </a:stretch>
        </p:blipFill>
        <p:spPr>
          <a:xfrm>
            <a:off x="457200" y="598296"/>
            <a:ext cx="4887876" cy="1674300"/>
          </a:xfrm>
          <a:prstGeom prst="rect">
            <a:avLst/>
          </a:prstGeom>
          <a:ln>
            <a:solidFill>
              <a:schemeClr val="accent1"/>
            </a:solidFill>
          </a:ln>
        </p:spPr>
      </p:pic>
      <p:sp>
        <p:nvSpPr>
          <p:cNvPr id="9" name="Title 1">
            <a:extLst>
              <a:ext uri="{FF2B5EF4-FFF2-40B4-BE49-F238E27FC236}">
                <a16:creationId xmlns:a16="http://schemas.microsoft.com/office/drawing/2014/main" id="{6284023C-A14D-4ABE-BD23-4797EB76AB37}"/>
              </a:ext>
            </a:extLst>
          </p:cNvPr>
          <p:cNvSpPr txBox="1">
            <a:spLocks/>
          </p:cNvSpPr>
          <p:nvPr/>
        </p:nvSpPr>
        <p:spPr>
          <a:xfrm>
            <a:off x="152400" y="6248400"/>
            <a:ext cx="7529513" cy="609600"/>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3600" dirty="0">
                <a:solidFill>
                  <a:schemeClr val="bg1"/>
                </a:solidFill>
              </a:rPr>
              <a:t>FY2021 Budget Feedback</a:t>
            </a:r>
          </a:p>
        </p:txBody>
      </p:sp>
      <p:sp>
        <p:nvSpPr>
          <p:cNvPr id="10" name="TextBox 9">
            <a:extLst>
              <a:ext uri="{FF2B5EF4-FFF2-40B4-BE49-F238E27FC236}">
                <a16:creationId xmlns:a16="http://schemas.microsoft.com/office/drawing/2014/main" id="{DF196550-5D79-4836-8E7A-81FC9ED4AAEA}"/>
              </a:ext>
            </a:extLst>
          </p:cNvPr>
          <p:cNvSpPr txBox="1"/>
          <p:nvPr/>
        </p:nvSpPr>
        <p:spPr>
          <a:xfrm>
            <a:off x="6629400" y="5749313"/>
            <a:ext cx="2427187" cy="230832"/>
          </a:xfrm>
          <a:prstGeom prst="rect">
            <a:avLst/>
          </a:prstGeom>
          <a:noFill/>
        </p:spPr>
        <p:txBody>
          <a:bodyPr wrap="square" rtlCol="0">
            <a:spAutoFit/>
          </a:bodyPr>
          <a:lstStyle/>
          <a:p>
            <a:pPr algn="r"/>
            <a:r>
              <a:rPr lang="en-US" sz="900" dirty="0"/>
              <a:t>As of February 19, 2020</a:t>
            </a:r>
          </a:p>
        </p:txBody>
      </p:sp>
      <p:sp>
        <p:nvSpPr>
          <p:cNvPr id="12" name="Rectangle 11">
            <a:extLst>
              <a:ext uri="{FF2B5EF4-FFF2-40B4-BE49-F238E27FC236}">
                <a16:creationId xmlns:a16="http://schemas.microsoft.com/office/drawing/2014/main" id="{D61B1A4C-C96E-4C15-B86E-DF313CA3D74E}"/>
              </a:ext>
            </a:extLst>
          </p:cNvPr>
          <p:cNvSpPr/>
          <p:nvPr/>
        </p:nvSpPr>
        <p:spPr>
          <a:xfrm>
            <a:off x="5486400" y="697591"/>
            <a:ext cx="3429000" cy="4708981"/>
          </a:xfrm>
          <a:prstGeom prst="rect">
            <a:avLst/>
          </a:prstGeom>
        </p:spPr>
        <p:txBody>
          <a:bodyPr wrap="square">
            <a:spAutoFit/>
          </a:bodyPr>
          <a:lstStyle/>
          <a:p>
            <a:pPr algn="ctr"/>
            <a:r>
              <a:rPr lang="en-US" sz="2400" b="1" u="sng" dirty="0"/>
              <a:t>Feedback Statistics</a:t>
            </a:r>
          </a:p>
          <a:p>
            <a:pPr marL="111125"/>
            <a:r>
              <a:rPr lang="en-US" sz="2400" dirty="0"/>
              <a:t>390 Responses</a:t>
            </a:r>
          </a:p>
          <a:p>
            <a:pPr marL="573088" lvl="1" indent="-171450">
              <a:buFont typeface="Arial" panose="020B0604020202020204" pitchFamily="34" charset="0"/>
              <a:buChar char="•"/>
            </a:pPr>
            <a:r>
              <a:rPr lang="en-US" sz="2000" dirty="0"/>
              <a:t>50% Parent/Guardian</a:t>
            </a:r>
          </a:p>
          <a:p>
            <a:pPr marL="573088" lvl="1" indent="-171450">
              <a:buFont typeface="Arial" panose="020B0604020202020204" pitchFamily="34" charset="0"/>
              <a:buChar char="•"/>
            </a:pPr>
            <a:r>
              <a:rPr lang="en-US" sz="2000" dirty="0"/>
              <a:t>26% Teacher</a:t>
            </a:r>
          </a:p>
          <a:p>
            <a:pPr marL="111125"/>
            <a:r>
              <a:rPr lang="en-US" sz="2400" dirty="0"/>
              <a:t>Division</a:t>
            </a:r>
          </a:p>
          <a:p>
            <a:pPr marL="633413" lvl="1" indent="-231775">
              <a:buFont typeface="Arial" panose="020B0604020202020204" pitchFamily="34" charset="0"/>
              <a:buChar char="•"/>
            </a:pPr>
            <a:r>
              <a:rPr lang="en-US" sz="2000" dirty="0"/>
              <a:t>38% Teaching &amp; Learning</a:t>
            </a:r>
          </a:p>
          <a:p>
            <a:pPr marL="633413" lvl="1" indent="-231775">
              <a:buFont typeface="Arial" panose="020B0604020202020204" pitchFamily="34" charset="0"/>
              <a:buChar char="•"/>
            </a:pPr>
            <a:r>
              <a:rPr lang="en-US" sz="2000" dirty="0"/>
              <a:t>13% Operations</a:t>
            </a:r>
          </a:p>
          <a:p>
            <a:pPr marL="111125"/>
            <a:r>
              <a:rPr lang="en-US" sz="2400" dirty="0"/>
              <a:t>Budget Area</a:t>
            </a:r>
          </a:p>
          <a:p>
            <a:pPr marL="633413" lvl="1" indent="-231775">
              <a:buFont typeface="Arial" panose="020B0604020202020204" pitchFamily="34" charset="0"/>
              <a:buChar char="•"/>
            </a:pPr>
            <a:r>
              <a:rPr lang="en-US" sz="2000" dirty="0"/>
              <a:t>36% Instruction</a:t>
            </a:r>
          </a:p>
          <a:p>
            <a:pPr marL="633413" lvl="1" indent="-231775">
              <a:buFont typeface="Arial" panose="020B0604020202020204" pitchFamily="34" charset="0"/>
              <a:buChar char="•"/>
            </a:pPr>
            <a:r>
              <a:rPr lang="en-US" sz="2000" dirty="0"/>
              <a:t>21% Salary/Benefits</a:t>
            </a:r>
          </a:p>
          <a:p>
            <a:pPr marL="111125"/>
            <a:r>
              <a:rPr lang="en-US" sz="2400" dirty="0"/>
              <a:t>Budget Impact</a:t>
            </a:r>
          </a:p>
          <a:p>
            <a:pPr marL="633413" lvl="1" indent="-231775">
              <a:buFont typeface="Arial" panose="020B0604020202020204" pitchFamily="34" charset="0"/>
              <a:buChar char="•"/>
            </a:pPr>
            <a:r>
              <a:rPr lang="en-US" sz="2000" dirty="0"/>
              <a:t>54% Increase</a:t>
            </a:r>
          </a:p>
          <a:p>
            <a:pPr marL="633413" lvl="1" indent="-231775">
              <a:buFont typeface="Arial" panose="020B0604020202020204" pitchFamily="34" charset="0"/>
              <a:buChar char="•"/>
            </a:pPr>
            <a:r>
              <a:rPr lang="en-US" sz="2000" dirty="0"/>
              <a:t>5% Decrease</a:t>
            </a:r>
          </a:p>
          <a:p>
            <a:pPr marL="633413" lvl="1" indent="-231775">
              <a:buFont typeface="Arial" panose="020B0604020202020204" pitchFamily="34" charset="0"/>
              <a:buChar char="•"/>
            </a:pPr>
            <a:r>
              <a:rPr lang="en-US" sz="2000" dirty="0"/>
              <a:t>41% Neutral</a:t>
            </a:r>
            <a:endParaRPr lang="en-US" sz="2400" dirty="0"/>
          </a:p>
        </p:txBody>
      </p:sp>
    </p:spTree>
    <p:extLst>
      <p:ext uri="{BB962C8B-B14F-4D97-AF65-F5344CB8AC3E}">
        <p14:creationId xmlns:p14="http://schemas.microsoft.com/office/powerpoint/2010/main" val="3046213460"/>
      </p:ext>
    </p:extLst>
  </p:cSld>
  <p:clrMapOvr>
    <a:masterClrMapping/>
  </p:clrMapOvr>
  <p:transition>
    <p:fade/>
  </p:transition>
</p:sld>
</file>

<file path=ppt/theme/theme1.xml><?xml version="1.0" encoding="utf-8"?>
<a:theme xmlns:a="http://schemas.openxmlformats.org/drawingml/2006/main" name="1_Light_with Blue Bar Sego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9F2D80D-E46C-4045-8458-3B3FECFDBF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1_Light_with Blue Bar Segoe Template</Template>
  <TotalTime>51602</TotalTime>
  <Words>2342</Words>
  <Application>Microsoft Office PowerPoint</Application>
  <PresentationFormat>On-screen Show (4:3)</PresentationFormat>
  <Paragraphs>187</Paragraphs>
  <Slides>15</Slides>
  <Notes>15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Courier New</vt:lpstr>
      <vt:lpstr>Wingdings</vt:lpstr>
      <vt:lpstr>1_Light_with Blue Bar Segoe Template</vt:lpstr>
      <vt:lpstr>White with Courier font for code slides</vt:lpstr>
      <vt:lpstr>Worksheet</vt:lpstr>
      <vt:lpstr>FY2021 Budget: Initial Allotment Presentation</vt:lpstr>
      <vt:lpstr>FY2021 Budget Approval Timeline</vt:lpstr>
      <vt:lpstr>Preliminary Enrollment Growth </vt:lpstr>
      <vt:lpstr>FY2020 Current Allotments</vt:lpstr>
      <vt:lpstr>Initial Allotment Changes</vt:lpstr>
      <vt:lpstr>Financial Impact of Allotment Changes</vt:lpstr>
      <vt:lpstr>QBE Certification &amp; Experience</vt:lpstr>
      <vt:lpstr>FY2021 Budget Approval Timeline</vt:lpstr>
      <vt:lpstr>PowerPoint Presentation</vt:lpstr>
      <vt:lpstr>Thank You  For Budget Ideas and Feedback Visit our Website (Budget Feedback) </vt:lpstr>
      <vt:lpstr>Appendix</vt:lpstr>
      <vt:lpstr>Expenditure Comparison / Allotments</vt:lpstr>
      <vt:lpstr>School-Based Allotment Assumptions</vt:lpstr>
      <vt:lpstr>School-Based Allotment Assumptions</vt:lpstr>
      <vt:lpstr>School-Based Allotment Assumptions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Steve Barnette</dc:creator>
  <cp:keywords/>
  <cp:lastModifiedBy>Steve D. Barnette</cp:lastModifiedBy>
  <cp:revision>1783</cp:revision>
  <cp:lastPrinted>2020-02-20T16:40:10Z</cp:lastPrinted>
  <dcterms:created xsi:type="dcterms:W3CDTF">2014-08-14T14:34:29Z</dcterms:created>
  <dcterms:modified xsi:type="dcterms:W3CDTF">2020-02-24T19:17:13Z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TC102867629990</vt:lpwstr>
  </property>
</Properties>
</file>